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60" r:id="rId3"/>
    <p:sldId id="261" r:id="rId4"/>
    <p:sldId id="258" r:id="rId5"/>
    <p:sldId id="262" r:id="rId6"/>
    <p:sldId id="264" r:id="rId7"/>
    <p:sldId id="265" r:id="rId8"/>
    <p:sldId id="263" r:id="rId9"/>
    <p:sldId id="259" r:id="rId10"/>
    <p:sldId id="268" r:id="rId11"/>
    <p:sldId id="269" r:id="rId12"/>
    <p:sldId id="272" r:id="rId13"/>
    <p:sldId id="291" r:id="rId14"/>
    <p:sldId id="294" r:id="rId15"/>
    <p:sldId id="271" r:id="rId16"/>
    <p:sldId id="290" r:id="rId17"/>
    <p:sldId id="267" r:id="rId18"/>
    <p:sldId id="287" r:id="rId19"/>
    <p:sldId id="292" r:id="rId20"/>
    <p:sldId id="285" r:id="rId21"/>
    <p:sldId id="293" r:id="rId22"/>
    <p:sldId id="288" r:id="rId23"/>
    <p:sldId id="270" r:id="rId24"/>
    <p:sldId id="289" r:id="rId25"/>
    <p:sldId id="266" r:id="rId26"/>
    <p:sldId id="295" r:id="rId27"/>
    <p:sldId id="274" r:id="rId28"/>
    <p:sldId id="277" r:id="rId29"/>
    <p:sldId id="276" r:id="rId3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6DAD5-D257-447E-8906-F5ECFF0F9614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15DBA-A1C4-43B3-97B9-8EB6F4BBA0A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2972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647450-88A7-4C98-BFC8-40800A610A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C5FE3A8-AF5F-4527-8472-FF168DF07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49E0AC0-F3B0-451D-8226-81A10510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68CF78-EEBE-4276-85CB-D874361B1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C379D0-85D1-4F40-A031-306F026AB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6288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A090FD-AD5E-48C1-8C6E-446D49970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742C050-E624-4F84-A3B7-1FD1A4176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93DE55-6A13-4DEB-9C4F-5078BAE09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A93FA7C-0A8E-44E1-9CB7-276DF432D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09E04E6-FCE2-4FDF-AA91-7D4362F61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4791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BB416D2-E391-4477-8EFE-9864B0D1A3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0905C37-5A91-4132-850E-90247A8D91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25C9DF0-1FE2-4EC2-82BF-B02018E5E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80BE354-A61D-46AF-8D4C-DABFBEA50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B61F9F-7099-4687-AF74-57B470FEC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807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0D434F-07EB-4430-A516-568115706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DBF527-3397-4498-BBA7-C12CA370D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19D005B-7B80-4E39-B607-CA1708FC4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2656358-587A-489A-AB4E-F26494B8B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8F42E4-7F8C-42B0-96F3-CB87B6BAB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2317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98F921-358E-4BC9-BB3E-9C8C4366D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B6F3D9-9F5F-4CC9-BAD8-162CD0C2B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15F2DAB-BBB5-4CF3-A324-A4365DA50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C45F26-CB17-4995-8885-435848CA4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9E5C875-8295-4ED9-AE96-4CB56FCD6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465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55DD9-D9E5-4C44-BE17-0318DFF8D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06E437-0795-4A94-9189-6AE294CEBC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B30B099-61C2-4EC1-B25C-8575B24DD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29DD281-920C-47FC-A879-8D4702D87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57E8D73-883C-4CBE-B75E-D896BBBF4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D64F3E2-ECAD-4716-AA27-B33A7E84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595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D39126-6A5F-41CD-BD84-121BCF648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820B67E-046C-40E2-9AEF-F6923FE77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41CA215-C4D5-43D0-B615-E666955B50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2BE63E5-0132-4696-A134-D9123B6BFB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F76438E-1298-4964-BB2E-976A289FAC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EBA71BB-4841-46AE-85EE-3DED70992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FC893A4-4D28-423D-B66F-9EAE8B25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CC32C8D-C7CE-4F01-B4AD-D9A79C15D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670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B5B642-B8DA-4578-A21E-5C64BD779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0F390D9-9297-4EDD-BDBB-F208CD67A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CCC4754B-DD34-4E2B-9517-42C7C0455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C16A8AD-372A-4BDA-8E21-BFA840CF6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5538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6793EC2-535C-4E43-BCFA-DD898F285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A925670-A8B5-4CD7-B5A9-5B83FB51B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2D9D5DB-D861-4B7C-A915-80718185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6847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14D332-0388-4033-9BCD-6A0CFF46A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F76771-B379-48B0-9F68-50F5F75B6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1F317B3-D0DA-4909-AE0E-BBD47AD9CC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4F96F7A-E9F1-4246-A4B2-F497A1EF4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0A0E662-5A2A-434F-B0FF-F430E515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3E38219-8D8A-4647-83F7-EA4A97B5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6457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5EDFDD-D951-4A19-8293-9CA18D4A3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A00D90B-FDFA-4134-A671-D6EEA330A9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956E29A-CAA4-4D03-A29E-9CE06F0B9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25309FF-E0F4-4C6D-907B-4099FE939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6406029-49B0-4128-A4FC-96AF848C1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6A1FA19-AA43-4936-ADF1-B501B62B0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954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906A2BA-4822-46CB-A40C-AF447EF0F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B51916F-9410-48E6-BB6F-C770A5A9D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6DDC1DC-0790-41C3-A2F1-CD202AF540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2E00F-1333-411C-92AC-E73DEB5C7C81}" type="datetimeFigureOut">
              <a:rPr lang="pl-PL" smtClean="0"/>
              <a:t>03.04.2026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470C641-F333-4F45-9C3E-52928D631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E41C83A-DD80-4287-9A7F-014D7B7F23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D8F61-287D-4D1C-A7D8-3C22786D0BD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8830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zakreconybelfer.pl/2017/03/tajny-agent-od-porzadku.html" TargetMode="External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/3.0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az 22">
            <a:extLst>
              <a:ext uri="{FF2B5EF4-FFF2-40B4-BE49-F238E27FC236}">
                <a16:creationId xmlns:a16="http://schemas.microsoft.com/office/drawing/2014/main" id="{F610BCDC-A481-460C-8712-B2882C0BD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629" y="0"/>
            <a:ext cx="4571601" cy="6858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7501FDDD-218C-4679-96A2-5D6A4282E5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455" cy="6858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B2C1B6E1-FEF5-4D54-8E21-5FC6AD97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404" y="0"/>
            <a:ext cx="4571596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AD7FA44-6757-4C1A-9231-576677AB0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97741"/>
            <a:ext cx="9144000" cy="2366682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pl-PL" b="1" dirty="0"/>
              <a:t>Pielgrzymka lotnicza do Fatimy </a:t>
            </a:r>
            <a:br>
              <a:rPr lang="pl-PL" b="1" dirty="0"/>
            </a:br>
            <a:r>
              <a:rPr lang="pl-PL" b="1" dirty="0"/>
              <a:t>07-15.07.2026</a:t>
            </a:r>
            <a:br>
              <a:rPr lang="pl-PL" b="1" dirty="0"/>
            </a:br>
            <a:r>
              <a:rPr lang="pl-PL" b="1" dirty="0"/>
              <a:t>KSIĘŻYNO</a:t>
            </a:r>
          </a:p>
        </p:txBody>
      </p:sp>
    </p:spTree>
    <p:extLst>
      <p:ext uri="{BB962C8B-B14F-4D97-AF65-F5344CB8AC3E}">
        <p14:creationId xmlns:p14="http://schemas.microsoft.com/office/powerpoint/2010/main" val="3744129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D2CA91D-78AD-458A-9AD6-42285D044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E1DE3E8-5A62-4CC0-9AE8-A57CE1807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8090"/>
            <a:ext cx="10515600" cy="2153957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7200" b="1" dirty="0"/>
              <a:t>Ruszamy!</a:t>
            </a:r>
          </a:p>
        </p:txBody>
      </p:sp>
    </p:spTree>
    <p:extLst>
      <p:ext uri="{BB962C8B-B14F-4D97-AF65-F5344CB8AC3E}">
        <p14:creationId xmlns:p14="http://schemas.microsoft.com/office/powerpoint/2010/main" val="2865951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5A3E12-7AE3-4AE5-B513-17E8F5E46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235" y="390525"/>
            <a:ext cx="5042647" cy="1325563"/>
          </a:xfrm>
        </p:spPr>
        <p:txBody>
          <a:bodyPr/>
          <a:lstStyle/>
          <a:p>
            <a:pPr algn="ctr"/>
            <a:r>
              <a:rPr lang="pl-PL" b="1" dirty="0"/>
              <a:t>Dzień 1 (07.07.2026)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1F370F0-77E0-46C5-B83E-D0F091258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258" y="1495425"/>
            <a:ext cx="5750861" cy="5087097"/>
          </a:xfrm>
        </p:spPr>
        <p:txBody>
          <a:bodyPr>
            <a:normAutofit/>
          </a:bodyPr>
          <a:lstStyle/>
          <a:p>
            <a:r>
              <a:rPr lang="pl-PL" sz="2400" dirty="0"/>
              <a:t>Msza Święta,</a:t>
            </a:r>
          </a:p>
          <a:p>
            <a:r>
              <a:rPr lang="pl-PL" sz="2400" dirty="0"/>
              <a:t>Wyjazd z Księżyna w godzinach porannych,</a:t>
            </a:r>
          </a:p>
          <a:p>
            <a:r>
              <a:rPr lang="pl-PL" sz="2400" dirty="0"/>
              <a:t>Przejazd na lotnisko,</a:t>
            </a:r>
          </a:p>
          <a:p>
            <a:r>
              <a:rPr lang="pl-PL" sz="2400" dirty="0"/>
              <a:t>Przelot bezpośredni do Lizbony,</a:t>
            </a:r>
          </a:p>
          <a:p>
            <a:r>
              <a:rPr lang="pl-PL" sz="2400" dirty="0"/>
              <a:t>Lądowanie o godzinie około 16:20 czasu lokalnego,</a:t>
            </a:r>
          </a:p>
          <a:p>
            <a:r>
              <a:rPr lang="pl-PL" sz="2400" dirty="0"/>
              <a:t>Przejazd do Fatimy, </a:t>
            </a:r>
          </a:p>
          <a:p>
            <a:r>
              <a:rPr lang="pl-PL" sz="2400" dirty="0"/>
              <a:t>Obiadokolacja,</a:t>
            </a:r>
          </a:p>
          <a:p>
            <a:r>
              <a:rPr lang="pl-PL" sz="2400" dirty="0"/>
              <a:t>Uczestnictwo w procesji ze świecami w Fatimie,</a:t>
            </a:r>
          </a:p>
          <a:p>
            <a:r>
              <a:rPr lang="pl-PL" sz="2400" dirty="0"/>
              <a:t>Nocleg.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F50A1E9-C783-4226-A6A5-EAF77B2AC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340" y="0"/>
            <a:ext cx="56746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920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22B865-1684-4C9F-B189-92BD54884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327025"/>
            <a:ext cx="5544671" cy="1325563"/>
          </a:xfrm>
        </p:spPr>
        <p:txBody>
          <a:bodyPr/>
          <a:lstStyle/>
          <a:p>
            <a:pPr algn="ctr"/>
            <a:r>
              <a:rPr lang="pl-PL" b="1" dirty="0"/>
              <a:t>Dzień 2 (08.07.2026</a:t>
            </a:r>
            <a:r>
              <a:rPr lang="pl-PL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189DC4-C0D8-4998-B088-CAB13DC11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929" y="1529603"/>
            <a:ext cx="6423211" cy="5100918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Msza Święta,</a:t>
            </a:r>
          </a:p>
          <a:p>
            <a:r>
              <a:rPr lang="pl-PL" dirty="0"/>
              <a:t>Śniadanie w hotelu,</a:t>
            </a:r>
          </a:p>
          <a:p>
            <a:r>
              <a:rPr lang="pl-PL" dirty="0"/>
              <a:t>Przejazd do </a:t>
            </a:r>
            <a:r>
              <a:rPr lang="pl-PL" dirty="0" err="1"/>
              <a:t>Alcobaca</a:t>
            </a:r>
            <a:r>
              <a:rPr lang="pl-PL" dirty="0"/>
              <a:t> i zwiedzanie Klasztoru Cystersów z licznymi grobowcami,</a:t>
            </a:r>
          </a:p>
          <a:p>
            <a:r>
              <a:rPr lang="pl-PL" dirty="0"/>
              <a:t>Udanie się do </a:t>
            </a:r>
            <a:r>
              <a:rPr lang="pl-PL" dirty="0" err="1"/>
              <a:t>Batalha</a:t>
            </a:r>
            <a:r>
              <a:rPr lang="pl-PL" dirty="0"/>
              <a:t> – miasta wpisanego na Listę Światowego Dziedzictwa UNESCO, zobaczenie grobowców byłych władców, którzy rządzili Portugalią,</a:t>
            </a:r>
          </a:p>
          <a:p>
            <a:r>
              <a:rPr lang="pl-PL" dirty="0"/>
              <a:t>Powrót do hotelu,</a:t>
            </a:r>
          </a:p>
          <a:p>
            <a:r>
              <a:rPr lang="pl-PL" dirty="0"/>
              <a:t>Obiadokolacja,</a:t>
            </a:r>
          </a:p>
          <a:p>
            <a:r>
              <a:rPr lang="pl-PL" dirty="0"/>
              <a:t>Uczestnictwo w procesji ze świecami, </a:t>
            </a:r>
          </a:p>
          <a:p>
            <a:r>
              <a:rPr lang="pl-PL" dirty="0"/>
              <a:t>Nocleg.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D63EFC0-9D97-43A1-86AD-72640B3EF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18CEE6F8-F285-424D-B664-FB056514F810}"/>
              </a:ext>
            </a:extLst>
          </p:cNvPr>
          <p:cNvSpPr/>
          <p:nvPr/>
        </p:nvSpPr>
        <p:spPr>
          <a:xfrm>
            <a:off x="7284663" y="478817"/>
            <a:ext cx="1918447" cy="510989"/>
          </a:xfrm>
          <a:prstGeom prst="roundRect">
            <a:avLst/>
          </a:prstGeom>
          <a:noFill/>
          <a:ln w="762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B2FAD1B-8107-4F47-97EB-23CD0B00D476}"/>
              </a:ext>
            </a:extLst>
          </p:cNvPr>
          <p:cNvSpPr txBox="1"/>
          <p:nvPr/>
        </p:nvSpPr>
        <p:spPr>
          <a:xfrm>
            <a:off x="6580546" y="528204"/>
            <a:ext cx="33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>
                <a:solidFill>
                  <a:schemeClr val="bg1"/>
                </a:solidFill>
              </a:rPr>
              <a:t>Batalha</a:t>
            </a:r>
            <a:endParaRPr lang="pl-PL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573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mg1.advisor.travel/555x465px-Alcobaca_Monastery_19.jpg">
            <a:extLst>
              <a:ext uri="{FF2B5EF4-FFF2-40B4-BE49-F238E27FC236}">
                <a16:creationId xmlns:a16="http://schemas.microsoft.com/office/drawing/2014/main" id="{EABF2189-5945-404F-A982-9991BBA7F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80963"/>
            <a:ext cx="5286375" cy="442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mg1.advisor.travel/263x225px-Alcobaca_Monastery_34.jpg">
            <a:extLst>
              <a:ext uri="{FF2B5EF4-FFF2-40B4-BE49-F238E27FC236}">
                <a16:creationId xmlns:a16="http://schemas.microsoft.com/office/drawing/2014/main" id="{672E9D22-DE86-462B-931F-01758E15B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4633912"/>
            <a:ext cx="250507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img1.advisor.travel/263x225px-Alcobaca_Monastery_28.jpg">
            <a:extLst>
              <a:ext uri="{FF2B5EF4-FFF2-40B4-BE49-F238E27FC236}">
                <a16:creationId xmlns:a16="http://schemas.microsoft.com/office/drawing/2014/main" id="{D71A59B8-02FB-416A-B1F1-CE0D79847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2" y="4633910"/>
            <a:ext cx="250507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64D2AC5-5C29-47A9-A60E-1FA87DB94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1123" y="80961"/>
            <a:ext cx="3267876" cy="442912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EF425A0-919F-45AC-8ADE-A0C60125EF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5634" y="80962"/>
            <a:ext cx="3168253" cy="442912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1032D1A-9896-4AB6-8E0F-E1439D154F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1979" y="4633910"/>
            <a:ext cx="2646164" cy="214312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5884746-6379-4828-9E8B-BA21261EBF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75823" y="4633910"/>
            <a:ext cx="2987873" cy="2143125"/>
          </a:xfrm>
          <a:prstGeom prst="rect">
            <a:avLst/>
          </a:prstGeom>
        </p:spPr>
      </p:pic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740101A1-4C20-4E22-8A9F-91C12F5A730D}"/>
              </a:ext>
            </a:extLst>
          </p:cNvPr>
          <p:cNvSpPr/>
          <p:nvPr/>
        </p:nvSpPr>
        <p:spPr>
          <a:xfrm>
            <a:off x="4561898" y="4378413"/>
            <a:ext cx="1918447" cy="51098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627C2F3-D301-4203-AFBA-F29F1C435CFE}"/>
              </a:ext>
            </a:extLst>
          </p:cNvPr>
          <p:cNvSpPr txBox="1"/>
          <p:nvPr/>
        </p:nvSpPr>
        <p:spPr>
          <a:xfrm>
            <a:off x="3857781" y="4433849"/>
            <a:ext cx="33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>
                <a:solidFill>
                  <a:schemeClr val="bg1"/>
                </a:solidFill>
              </a:rPr>
              <a:t>Alcobaca</a:t>
            </a:r>
            <a:endParaRPr lang="pl-PL" sz="2000" b="1" dirty="0">
              <a:solidFill>
                <a:schemeClr val="bg1"/>
              </a:solidFill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6369116-D0B6-40AC-A9F3-5006A8F5F173}"/>
              </a:ext>
            </a:extLst>
          </p:cNvPr>
          <p:cNvSpPr txBox="1"/>
          <p:nvPr/>
        </p:nvSpPr>
        <p:spPr>
          <a:xfrm>
            <a:off x="5134271" y="6607758"/>
            <a:ext cx="682942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500" dirty="0">
                <a:solidFill>
                  <a:schemeClr val="bg1"/>
                </a:solidFill>
              </a:rPr>
              <a:t>Źródło: https://pl.advisor.travel/poi/Opactwo-Cystersow-w-Alcobaca-2456</a:t>
            </a:r>
          </a:p>
        </p:txBody>
      </p:sp>
    </p:spTree>
    <p:extLst>
      <p:ext uri="{BB962C8B-B14F-4D97-AF65-F5344CB8AC3E}">
        <p14:creationId xmlns:p14="http://schemas.microsoft.com/office/powerpoint/2010/main" val="2225595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smakowanie-swiata.pl/wp-content/uploads/2020/11/IND_9351.jpg">
            <a:extLst>
              <a:ext uri="{FF2B5EF4-FFF2-40B4-BE49-F238E27FC236}">
                <a16:creationId xmlns:a16="http://schemas.microsoft.com/office/drawing/2014/main" id="{B4F375D5-5721-4EB4-A9AE-69070B5B5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868" y="2788015"/>
            <a:ext cx="3758193" cy="1955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829E2030-3C06-49D7-8E4C-A14625563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87" y="0"/>
            <a:ext cx="4574232" cy="6858000"/>
          </a:xfrm>
          <a:prstGeom prst="rect">
            <a:avLst/>
          </a:prstGeom>
        </p:spPr>
      </p:pic>
      <p:pic>
        <p:nvPicPr>
          <p:cNvPr id="13318" name="Picture 6" descr="http://smakowanie-swiata.pl/wp-content/uploads/2020/11/IND_9444.jpg">
            <a:extLst>
              <a:ext uri="{FF2B5EF4-FFF2-40B4-BE49-F238E27FC236}">
                <a16:creationId xmlns:a16="http://schemas.microsoft.com/office/drawing/2014/main" id="{C0101715-31AB-4530-9502-7CDDC1E2D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89" y="133350"/>
            <a:ext cx="3758192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://smakowanie-swiata.pl/wp-content/uploads/2020/11/IND_9370.jpg">
            <a:extLst>
              <a:ext uri="{FF2B5EF4-FFF2-40B4-BE49-F238E27FC236}">
                <a16:creationId xmlns:a16="http://schemas.microsoft.com/office/drawing/2014/main" id="{252DF6A2-3C17-442E-8FA1-8698DE37A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89" y="4600575"/>
            <a:ext cx="3186604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://smakowanie-swiata.pl/wp-content/uploads/2020/11/IND_9377.jpg">
            <a:extLst>
              <a:ext uri="{FF2B5EF4-FFF2-40B4-BE49-F238E27FC236}">
                <a16:creationId xmlns:a16="http://schemas.microsoft.com/office/drawing/2014/main" id="{E7F87377-09D8-458A-BF3E-A35DFB3AD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725" y="133349"/>
            <a:ext cx="2105025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http://smakowanie-swiata.pl/wp-content/uploads/2020/11/IND_9353.jpg">
            <a:extLst>
              <a:ext uri="{FF2B5EF4-FFF2-40B4-BE49-F238E27FC236}">
                <a16:creationId xmlns:a16="http://schemas.microsoft.com/office/drawing/2014/main" id="{3266C116-0036-468E-BDD3-5F105AAC0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803" y="2728912"/>
            <a:ext cx="2672175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6" name="Picture 14" descr="http://smakowanie-swiata.pl/wp-content/uploads/2020/11/IND_9349.jpg">
            <a:extLst>
              <a:ext uri="{FF2B5EF4-FFF2-40B4-BE49-F238E27FC236}">
                <a16:creationId xmlns:a16="http://schemas.microsoft.com/office/drawing/2014/main" id="{757E5793-B0D5-4904-9F7A-A0FB26556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858" y="4846233"/>
            <a:ext cx="3263367" cy="187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05C3434-5466-4536-B00B-58C36F3698AF}"/>
              </a:ext>
            </a:extLst>
          </p:cNvPr>
          <p:cNvSpPr txBox="1"/>
          <p:nvPr/>
        </p:nvSpPr>
        <p:spPr>
          <a:xfrm>
            <a:off x="5362575" y="6705600"/>
            <a:ext cx="682942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500" dirty="0"/>
              <a:t>Źródło: https://smakowanie-swiata.pl/2020/11/13/klasztor-ze-snow-batalha-i-lekki-chillout-w-nazare/</a:t>
            </a: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638F9C7C-4093-498B-AE57-6A24CE2D624F}"/>
              </a:ext>
            </a:extLst>
          </p:cNvPr>
          <p:cNvSpPr/>
          <p:nvPr/>
        </p:nvSpPr>
        <p:spPr>
          <a:xfrm>
            <a:off x="7207239" y="4539347"/>
            <a:ext cx="1918447" cy="51098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D2CB82B-0CF2-4D58-9976-F989702977D5}"/>
              </a:ext>
            </a:extLst>
          </p:cNvPr>
          <p:cNvSpPr txBox="1"/>
          <p:nvPr/>
        </p:nvSpPr>
        <p:spPr>
          <a:xfrm>
            <a:off x="6503122" y="4587197"/>
            <a:ext cx="33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>
                <a:solidFill>
                  <a:schemeClr val="bg1"/>
                </a:solidFill>
              </a:rPr>
              <a:t>Batalha</a:t>
            </a:r>
            <a:endParaRPr lang="pl-PL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98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09932E-622E-497F-920C-21DBB6988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5718" y="365125"/>
            <a:ext cx="5948082" cy="1325563"/>
          </a:xfrm>
        </p:spPr>
        <p:txBody>
          <a:bodyPr/>
          <a:lstStyle/>
          <a:p>
            <a:pPr algn="ctr"/>
            <a:r>
              <a:rPr lang="pl-PL" b="1" dirty="0"/>
              <a:t>Dzień 3 (09.07.2026)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002395-1F19-449E-BAAF-51B87E81B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5741" y="1452284"/>
            <a:ext cx="6620435" cy="5226422"/>
          </a:xfrm>
        </p:spPr>
        <p:txBody>
          <a:bodyPr>
            <a:normAutofit lnSpcReduction="10000"/>
          </a:bodyPr>
          <a:lstStyle/>
          <a:p>
            <a:r>
              <a:rPr lang="pl-PL" sz="2400" dirty="0"/>
              <a:t>Śniadanie,</a:t>
            </a:r>
          </a:p>
          <a:p>
            <a:r>
              <a:rPr lang="pl-PL" sz="2400" dirty="0"/>
              <a:t>Przejazd do Lizbony, </a:t>
            </a:r>
          </a:p>
          <a:p>
            <a:r>
              <a:rPr lang="pl-PL" sz="2400" dirty="0"/>
              <a:t>Przejazd przez most „25 kwietnia” przez rzekę Tag,</a:t>
            </a:r>
          </a:p>
          <a:p>
            <a:r>
              <a:rPr lang="pl-PL" sz="2400" dirty="0"/>
              <a:t>Udanie się do </a:t>
            </a:r>
            <a:r>
              <a:rPr lang="pl-PL" sz="2400" dirty="0" err="1"/>
              <a:t>Almada</a:t>
            </a:r>
            <a:r>
              <a:rPr lang="pl-PL" sz="2400" dirty="0"/>
              <a:t> i pobyt w Sanktuarium Chrystusa Króla,</a:t>
            </a:r>
          </a:p>
          <a:p>
            <a:r>
              <a:rPr lang="pl-PL" sz="2400" dirty="0"/>
              <a:t>Wizyta w dzielnicy Belem, gdzie znajduje się Klasztor </a:t>
            </a:r>
            <a:r>
              <a:rPr lang="pl-PL" sz="2400" dirty="0" err="1"/>
              <a:t>Hieronimitów</a:t>
            </a:r>
            <a:r>
              <a:rPr lang="pl-PL" sz="2400" dirty="0"/>
              <a:t>,</a:t>
            </a:r>
          </a:p>
          <a:p>
            <a:r>
              <a:rPr lang="pl-PL" sz="2400" dirty="0"/>
              <a:t>Msza Święta w Kościele Św. Antoniego w Lizbonie,</a:t>
            </a:r>
          </a:p>
          <a:p>
            <a:r>
              <a:rPr lang="pl-PL" sz="2400" dirty="0"/>
              <a:t>Zwiedzanie dzielnicy </a:t>
            </a:r>
            <a:r>
              <a:rPr lang="pl-PL" sz="2400" dirty="0" err="1"/>
              <a:t>Baixa</a:t>
            </a:r>
            <a:r>
              <a:rPr lang="pl-PL" sz="2400" dirty="0"/>
              <a:t> i placów w Lizbonie,</a:t>
            </a:r>
          </a:p>
          <a:p>
            <a:r>
              <a:rPr lang="pl-PL" sz="2400" dirty="0"/>
              <a:t>Powrót do hotelu,</a:t>
            </a:r>
          </a:p>
          <a:p>
            <a:r>
              <a:rPr lang="pl-PL" sz="2400" dirty="0"/>
              <a:t>Obiadokolacja,</a:t>
            </a:r>
          </a:p>
          <a:p>
            <a:r>
              <a:rPr lang="pl-PL" sz="2400" dirty="0"/>
              <a:t>Uczestnictwo w procesji ze świecami,</a:t>
            </a:r>
          </a:p>
          <a:p>
            <a:r>
              <a:rPr lang="pl-PL" sz="2400" dirty="0"/>
              <a:t>Nocleg.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F6023AD-A4E0-41B9-AF94-6658BF4C5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31A6D923-BEA6-47B4-A84A-5CD1476C668C}"/>
              </a:ext>
            </a:extLst>
          </p:cNvPr>
          <p:cNvSpPr/>
          <p:nvPr/>
        </p:nvSpPr>
        <p:spPr>
          <a:xfrm>
            <a:off x="367553" y="5932690"/>
            <a:ext cx="1918447" cy="51098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18EE0D4-2454-4909-B662-9754AA3F0C85}"/>
              </a:ext>
            </a:extLst>
          </p:cNvPr>
          <p:cNvSpPr txBox="1"/>
          <p:nvPr/>
        </p:nvSpPr>
        <p:spPr>
          <a:xfrm>
            <a:off x="-336564" y="5988129"/>
            <a:ext cx="33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Lizbona</a:t>
            </a:r>
          </a:p>
        </p:txBody>
      </p:sp>
    </p:spTree>
    <p:extLst>
      <p:ext uri="{BB962C8B-B14F-4D97-AF65-F5344CB8AC3E}">
        <p14:creationId xmlns:p14="http://schemas.microsoft.com/office/powerpoint/2010/main" val="310493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ekst alternatywny">
            <a:extLst>
              <a:ext uri="{FF2B5EF4-FFF2-40B4-BE49-F238E27FC236}">
                <a16:creationId xmlns:a16="http://schemas.microsoft.com/office/drawing/2014/main" id="{BD166038-DD8E-4225-86F7-D0241E919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14300"/>
            <a:ext cx="46101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poznajekraje.pl/pliki/lizbona/lizbona_35.jpg">
            <a:extLst>
              <a:ext uri="{FF2B5EF4-FFF2-40B4-BE49-F238E27FC236}">
                <a16:creationId xmlns:a16="http://schemas.microsoft.com/office/drawing/2014/main" id="{1411BA9D-8937-40AB-9ADF-6F9DC9658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114300"/>
            <a:ext cx="4029075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Tekst alternatywny">
            <a:extLst>
              <a:ext uri="{FF2B5EF4-FFF2-40B4-BE49-F238E27FC236}">
                <a16:creationId xmlns:a16="http://schemas.microsoft.com/office/drawing/2014/main" id="{289BF0B7-E32B-43D9-8FC5-AA1B7A342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3429000"/>
            <a:ext cx="46101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Tekst alternatywny">
            <a:extLst>
              <a:ext uri="{FF2B5EF4-FFF2-40B4-BE49-F238E27FC236}">
                <a16:creationId xmlns:a16="http://schemas.microsoft.com/office/drawing/2014/main" id="{CAB2E226-80A6-45E6-B5F0-C01163DC7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025" y="114300"/>
            <a:ext cx="3095625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6D2309B-EF4B-4C8D-AC97-B778BC2A5BCB}"/>
              </a:ext>
            </a:extLst>
          </p:cNvPr>
          <p:cNvSpPr txBox="1"/>
          <p:nvPr/>
        </p:nvSpPr>
        <p:spPr>
          <a:xfrm>
            <a:off x="5229225" y="6593473"/>
            <a:ext cx="682942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500" dirty="0"/>
              <a:t>Źródło: https://poznajekraje.pl/2023/08/06/atrakcje-lizbony-miejsca-ktore-warto-zobaczyc-w-stolicy-portugalii/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3AA321BE-FD9B-4F61-AC97-4D260D788072}"/>
              </a:ext>
            </a:extLst>
          </p:cNvPr>
          <p:cNvSpPr/>
          <p:nvPr/>
        </p:nvSpPr>
        <p:spPr>
          <a:xfrm>
            <a:off x="3784226" y="3089462"/>
            <a:ext cx="1918447" cy="51098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AA41379-F7C1-4A50-A2AF-25E22B80C875}"/>
              </a:ext>
            </a:extLst>
          </p:cNvPr>
          <p:cNvSpPr txBox="1"/>
          <p:nvPr/>
        </p:nvSpPr>
        <p:spPr>
          <a:xfrm>
            <a:off x="3127735" y="3135868"/>
            <a:ext cx="33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Lizbona</a:t>
            </a:r>
          </a:p>
        </p:txBody>
      </p:sp>
    </p:spTree>
    <p:extLst>
      <p:ext uri="{BB962C8B-B14F-4D97-AF65-F5344CB8AC3E}">
        <p14:creationId xmlns:p14="http://schemas.microsoft.com/office/powerpoint/2010/main" val="876587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A9A068-3920-46F3-85A6-4A43D5C68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0540" y="365125"/>
            <a:ext cx="5903260" cy="1325563"/>
          </a:xfrm>
        </p:spPr>
        <p:txBody>
          <a:bodyPr/>
          <a:lstStyle/>
          <a:p>
            <a:pPr algn="ctr"/>
            <a:r>
              <a:rPr lang="pl-PL" b="1" dirty="0"/>
              <a:t>Dzień 4 (10.07.2026)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4A30F3-F89B-425F-9A17-3666E3C03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0540" y="1825625"/>
            <a:ext cx="6408085" cy="4351338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Msza Święta,</a:t>
            </a:r>
          </a:p>
          <a:p>
            <a:r>
              <a:rPr lang="pl-PL" dirty="0"/>
              <a:t>Śniadanie w hotelu, </a:t>
            </a:r>
          </a:p>
          <a:p>
            <a:r>
              <a:rPr lang="pl-PL" dirty="0"/>
              <a:t>Wykwaterowanie,</a:t>
            </a:r>
          </a:p>
          <a:p>
            <a:r>
              <a:rPr lang="pl-PL" dirty="0"/>
              <a:t>Przejazd i pobyt w Coimbrze – dawnej stolicy Portugalii,</a:t>
            </a:r>
          </a:p>
          <a:p>
            <a:r>
              <a:rPr lang="pl-PL" dirty="0"/>
              <a:t>Przejazd do Porto i zwiedzanie,</a:t>
            </a:r>
          </a:p>
          <a:p>
            <a:r>
              <a:rPr lang="pl-PL" dirty="0"/>
              <a:t>Panoramiczny rejs po rzece </a:t>
            </a:r>
            <a:r>
              <a:rPr lang="pl-PL" dirty="0" err="1"/>
              <a:t>Douro</a:t>
            </a:r>
            <a:r>
              <a:rPr lang="pl-PL" dirty="0"/>
              <a:t>,</a:t>
            </a:r>
          </a:p>
          <a:p>
            <a:r>
              <a:rPr lang="pl-PL" dirty="0"/>
              <a:t>Przejazd do hotelu,</a:t>
            </a:r>
          </a:p>
          <a:p>
            <a:r>
              <a:rPr lang="pl-PL" dirty="0"/>
              <a:t>Zakwaterowanie,</a:t>
            </a:r>
          </a:p>
          <a:p>
            <a:r>
              <a:rPr lang="pl-PL" dirty="0"/>
              <a:t>Obiadokolacja,</a:t>
            </a:r>
          </a:p>
          <a:p>
            <a:r>
              <a:rPr lang="pl-PL" dirty="0"/>
              <a:t>Nocleg.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88F1146-7416-4FD9-93C3-1A46112F1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98199" cy="6858000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32B0950F-1284-4018-A70F-E3D14EE53D4F}"/>
              </a:ext>
            </a:extLst>
          </p:cNvPr>
          <p:cNvSpPr/>
          <p:nvPr/>
        </p:nvSpPr>
        <p:spPr>
          <a:xfrm>
            <a:off x="333375" y="1690688"/>
            <a:ext cx="1918447" cy="510989"/>
          </a:xfrm>
          <a:prstGeom prst="roundRect">
            <a:avLst/>
          </a:prstGeom>
          <a:noFill/>
          <a:ln w="762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F2AD021-1524-4BBA-8A7A-C95A6A3803F4}"/>
              </a:ext>
            </a:extLst>
          </p:cNvPr>
          <p:cNvSpPr txBox="1"/>
          <p:nvPr/>
        </p:nvSpPr>
        <p:spPr>
          <a:xfrm>
            <a:off x="593351" y="1746127"/>
            <a:ext cx="1398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Porto</a:t>
            </a:r>
          </a:p>
        </p:txBody>
      </p:sp>
    </p:spTree>
    <p:extLst>
      <p:ext uri="{BB962C8B-B14F-4D97-AF65-F5344CB8AC3E}">
        <p14:creationId xmlns:p14="http://schemas.microsoft.com/office/powerpoint/2010/main" val="3891946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navtur.pl/files/place/31/23916.jpg">
            <a:extLst>
              <a:ext uri="{FF2B5EF4-FFF2-40B4-BE49-F238E27FC236}">
                <a16:creationId xmlns:a16="http://schemas.microsoft.com/office/drawing/2014/main" id="{F64ACBF2-6B96-4FC4-BF71-E953617C5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4" y="228600"/>
            <a:ext cx="4571999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navtur.pl/files/place/31/23915.jpg">
            <a:extLst>
              <a:ext uri="{FF2B5EF4-FFF2-40B4-BE49-F238E27FC236}">
                <a16:creationId xmlns:a16="http://schemas.microsoft.com/office/drawing/2014/main" id="{3141E80E-D187-4354-9B0C-07B1C6D7D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3286125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navtur.pl/files/place/31/23914.jpg">
            <a:extLst>
              <a:ext uri="{FF2B5EF4-FFF2-40B4-BE49-F238E27FC236}">
                <a16:creationId xmlns:a16="http://schemas.microsoft.com/office/drawing/2014/main" id="{2C44818B-2600-4166-A9F0-83A2232A7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98" y="576262"/>
            <a:ext cx="3113087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navtur.pl/files/place/31/23912.jpg">
            <a:extLst>
              <a:ext uri="{FF2B5EF4-FFF2-40B4-BE49-F238E27FC236}">
                <a16:creationId xmlns:a16="http://schemas.microsoft.com/office/drawing/2014/main" id="{C8AC61AF-6304-4C85-8141-1A64FE8D6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97" y="3738562"/>
            <a:ext cx="3113088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navtur.pl/files/place/31/23911.jpg">
            <a:extLst>
              <a:ext uri="{FF2B5EF4-FFF2-40B4-BE49-F238E27FC236}">
                <a16:creationId xmlns:a16="http://schemas.microsoft.com/office/drawing/2014/main" id="{91E8A021-3D8E-46FF-BD89-1FC1D5298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507" y="1423987"/>
            <a:ext cx="3471863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FAEB5131-37F8-42DA-9899-E25A5DD4B5D8}"/>
              </a:ext>
            </a:extLst>
          </p:cNvPr>
          <p:cNvSpPr/>
          <p:nvPr/>
        </p:nvSpPr>
        <p:spPr>
          <a:xfrm>
            <a:off x="5804317" y="3030630"/>
            <a:ext cx="1918447" cy="510989"/>
          </a:xfrm>
          <a:prstGeom prst="roundRect">
            <a:avLst/>
          </a:prstGeom>
          <a:noFill/>
          <a:ln w="762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C0547BE-6E91-4C93-9F29-BC33049D48AC}"/>
              </a:ext>
            </a:extLst>
          </p:cNvPr>
          <p:cNvSpPr txBox="1"/>
          <p:nvPr/>
        </p:nvSpPr>
        <p:spPr>
          <a:xfrm>
            <a:off x="6036395" y="3086069"/>
            <a:ext cx="1398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Coimbra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1949C0B-1D19-4B72-9601-27878CEACD14}"/>
              </a:ext>
            </a:extLst>
          </p:cNvPr>
          <p:cNvSpPr txBox="1"/>
          <p:nvPr/>
        </p:nvSpPr>
        <p:spPr>
          <a:xfrm>
            <a:off x="8696322" y="6630486"/>
            <a:ext cx="347186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500" dirty="0"/>
              <a:t>Źródło: https://navtur.pl/photo/place/23912#google_vignette</a:t>
            </a:r>
          </a:p>
        </p:txBody>
      </p:sp>
    </p:spTree>
    <p:extLst>
      <p:ext uri="{BB962C8B-B14F-4D97-AF65-F5344CB8AC3E}">
        <p14:creationId xmlns:p14="http://schemas.microsoft.com/office/powerpoint/2010/main" val="3599978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A65486A-2E9D-4B5B-AEEB-1D1D01015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4948" y="2952690"/>
            <a:ext cx="4978400" cy="37338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4D1D49C-7DEF-4E62-9DA8-5C88AC31A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625" y="66675"/>
            <a:ext cx="5080000" cy="3810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3A7A8A9-E903-4153-BC7C-41A21B8E7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425" y="4016345"/>
            <a:ext cx="3962400" cy="26416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CEC47D8-E879-4DDD-917F-F9E36D3591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2949" y="66675"/>
            <a:ext cx="3962399" cy="264095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654951AD-8DAB-4F5E-827B-DD2AE8927AB9}"/>
              </a:ext>
            </a:extLst>
          </p:cNvPr>
          <p:cNvSpPr txBox="1"/>
          <p:nvPr/>
        </p:nvSpPr>
        <p:spPr>
          <a:xfrm>
            <a:off x="5362575" y="6686490"/>
            <a:ext cx="682942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500" dirty="0"/>
              <a:t>Źródło: https://apetytnapodroz.pl/porto-atrakcje-i-przewodnik-po-miescie/</a:t>
            </a: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C0097B39-0596-43B5-85EE-8E079A492B73}"/>
              </a:ext>
            </a:extLst>
          </p:cNvPr>
          <p:cNvSpPr/>
          <p:nvPr/>
        </p:nvSpPr>
        <p:spPr>
          <a:xfrm>
            <a:off x="5402172" y="4529327"/>
            <a:ext cx="990600" cy="530068"/>
          </a:xfrm>
          <a:prstGeom prst="roundRect">
            <a:avLst/>
          </a:prstGeom>
          <a:noFill/>
          <a:ln w="762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D9B0421-5B11-4679-B60E-01130EDBB927}"/>
              </a:ext>
            </a:extLst>
          </p:cNvPr>
          <p:cNvSpPr txBox="1"/>
          <p:nvPr/>
        </p:nvSpPr>
        <p:spPr>
          <a:xfrm>
            <a:off x="5203825" y="4594306"/>
            <a:ext cx="1398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Porto</a:t>
            </a:r>
          </a:p>
        </p:txBody>
      </p:sp>
    </p:spTree>
    <p:extLst>
      <p:ext uri="{BB962C8B-B14F-4D97-AF65-F5344CB8AC3E}">
        <p14:creationId xmlns:p14="http://schemas.microsoft.com/office/powerpoint/2010/main" val="15953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A1573B-E21A-4B74-AB16-7923BF18D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5189552"/>
            <a:ext cx="10515600" cy="132556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7200" b="1" dirty="0"/>
              <a:t>Organizator, Białystok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1B59CF8-3FF4-4ED1-BF98-2A6BC19BE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143" y="513214"/>
            <a:ext cx="5370420" cy="44950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5173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AF70BD-6886-425E-8D6B-8A8526B1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15000" cy="1325563"/>
          </a:xfrm>
        </p:spPr>
        <p:txBody>
          <a:bodyPr/>
          <a:lstStyle/>
          <a:p>
            <a:pPr algn="ctr"/>
            <a:r>
              <a:rPr lang="pl-PL" b="1" dirty="0"/>
              <a:t>Dzień 5 (11.07.2026)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3540830-A54B-4D71-A9DB-5839F410D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715000" cy="4351338"/>
          </a:xfrm>
        </p:spPr>
        <p:txBody>
          <a:bodyPr>
            <a:normAutofit lnSpcReduction="10000"/>
          </a:bodyPr>
          <a:lstStyle/>
          <a:p>
            <a:r>
              <a:rPr lang="pl-PL" dirty="0"/>
              <a:t>Śniadanie,</a:t>
            </a:r>
          </a:p>
          <a:p>
            <a:r>
              <a:rPr lang="pl-PL" dirty="0"/>
              <a:t>Przejazd do Santiago de Compostela w Hiszpanii i pobyt,</a:t>
            </a:r>
          </a:p>
          <a:p>
            <a:r>
              <a:rPr lang="pl-PL" dirty="0"/>
              <a:t>Msza Święta,</a:t>
            </a:r>
          </a:p>
          <a:p>
            <a:r>
              <a:rPr lang="pl-PL" dirty="0"/>
              <a:t>Udanie się do Bragi – kolebki chrześcijaństwa, zwiedzanie Sanktuarium Bom </a:t>
            </a:r>
            <a:r>
              <a:rPr lang="pl-PL" dirty="0" err="1"/>
              <a:t>Jesus</a:t>
            </a:r>
            <a:r>
              <a:rPr lang="pl-PL" dirty="0"/>
              <a:t> do Monte,</a:t>
            </a:r>
          </a:p>
          <a:p>
            <a:r>
              <a:rPr lang="pl-PL" dirty="0"/>
              <a:t>Powrót do hotelu,</a:t>
            </a:r>
          </a:p>
          <a:p>
            <a:r>
              <a:rPr lang="pl-PL" dirty="0"/>
              <a:t>Obiadokolacja,</a:t>
            </a:r>
          </a:p>
          <a:p>
            <a:r>
              <a:rPr lang="pl-PL" dirty="0"/>
              <a:t>Nocleg.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D10547A-2F10-4BC9-9D15-B01591F54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953" y="0"/>
            <a:ext cx="4814047" cy="6858000"/>
          </a:xfrm>
          <a:prstGeom prst="rect">
            <a:avLst/>
          </a:prstGeom>
        </p:spPr>
      </p:pic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A5C9ECA1-92D6-49F5-86A3-291D33257F49}"/>
              </a:ext>
            </a:extLst>
          </p:cNvPr>
          <p:cNvSpPr/>
          <p:nvPr/>
        </p:nvSpPr>
        <p:spPr>
          <a:xfrm>
            <a:off x="7546165" y="269783"/>
            <a:ext cx="2978960" cy="530317"/>
          </a:xfrm>
          <a:prstGeom prst="roundRect">
            <a:avLst/>
          </a:pr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56B5C5B-97AF-4FE8-B2A6-13767368A414}"/>
              </a:ext>
            </a:extLst>
          </p:cNvPr>
          <p:cNvSpPr txBox="1"/>
          <p:nvPr/>
        </p:nvSpPr>
        <p:spPr>
          <a:xfrm>
            <a:off x="7377953" y="334886"/>
            <a:ext cx="33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Santiago de Compostela</a:t>
            </a:r>
          </a:p>
        </p:txBody>
      </p:sp>
    </p:spTree>
    <p:extLst>
      <p:ext uri="{BB962C8B-B14F-4D97-AF65-F5344CB8AC3E}">
        <p14:creationId xmlns:p14="http://schemas.microsoft.com/office/powerpoint/2010/main" val="2535979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mypielgrzymi.com/wp-content/uploads/2023/10/Camino-Ingles-1-1024x683.jpg">
            <a:extLst>
              <a:ext uri="{FF2B5EF4-FFF2-40B4-BE49-F238E27FC236}">
                <a16:creationId xmlns:a16="http://schemas.microsoft.com/office/drawing/2014/main" id="{DB8B5415-689B-4856-8909-11BEEBBCB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957" y="2437000"/>
            <a:ext cx="2047059" cy="126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mypielgrzymi.com/wp-content/uploads/2022/11/Szlak-camino-wybrzezem-3-1024x683.jpg">
            <a:extLst>
              <a:ext uri="{FF2B5EF4-FFF2-40B4-BE49-F238E27FC236}">
                <a16:creationId xmlns:a16="http://schemas.microsoft.com/office/drawing/2014/main" id="{4B1F6CC8-91D4-423B-BE89-91D515145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000" y="4233864"/>
            <a:ext cx="2034974" cy="135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mypielgrzymi.com/wp-content/uploads/2024/03/Pielgrzymka-do-Santiago-de-Compostela-i-Fatimy-4-683x1024.jpg">
            <a:extLst>
              <a:ext uri="{FF2B5EF4-FFF2-40B4-BE49-F238E27FC236}">
                <a16:creationId xmlns:a16="http://schemas.microsoft.com/office/drawing/2014/main" id="{266E1787-B866-41E8-8543-FA62118D3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413" y="0"/>
            <a:ext cx="4573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mypielgrzymi.com/wp-content/uploads/2024/03/Pielgrzymka-do-Santiago-de-Compostela-i-Fatimy-1-712x1024.jpg">
            <a:extLst>
              <a:ext uri="{FF2B5EF4-FFF2-40B4-BE49-F238E27FC236}">
                <a16:creationId xmlns:a16="http://schemas.microsoft.com/office/drawing/2014/main" id="{701B89A1-B1C5-4983-9200-2652131E0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89" y="0"/>
            <a:ext cx="47688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Santiago de Compostela - katedra świętego Jakuba Apostoła w słoneczny dzień">
            <a:extLst>
              <a:ext uri="{FF2B5EF4-FFF2-40B4-BE49-F238E27FC236}">
                <a16:creationId xmlns:a16="http://schemas.microsoft.com/office/drawing/2014/main" id="{CA0E404F-F6EC-4694-8037-505DD6418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000" y="458390"/>
            <a:ext cx="2034974" cy="135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C347862-04E2-4746-AD84-9BF73570A46D}"/>
              </a:ext>
            </a:extLst>
          </p:cNvPr>
          <p:cNvSpPr txBox="1"/>
          <p:nvPr/>
        </p:nvSpPr>
        <p:spPr>
          <a:xfrm>
            <a:off x="5362575" y="6631574"/>
            <a:ext cx="682942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500" dirty="0">
                <a:solidFill>
                  <a:schemeClr val="bg1"/>
                </a:solidFill>
              </a:rPr>
              <a:t>Źródło: https://mypielgrzymi.com/santiago-de-compostela/</a:t>
            </a: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1EDE9A47-ACC5-4593-B501-15AE6119DC85}"/>
              </a:ext>
            </a:extLst>
          </p:cNvPr>
          <p:cNvSpPr/>
          <p:nvPr/>
        </p:nvSpPr>
        <p:spPr>
          <a:xfrm>
            <a:off x="4818185" y="6104437"/>
            <a:ext cx="2722602" cy="483326"/>
          </a:xfrm>
          <a:prstGeom prst="roundRect">
            <a:avLst/>
          </a:prstGeom>
          <a:noFill/>
          <a:ln w="762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F98300C-20A4-4371-B329-FA6562AB2B49}"/>
              </a:ext>
            </a:extLst>
          </p:cNvPr>
          <p:cNvSpPr txBox="1"/>
          <p:nvPr/>
        </p:nvSpPr>
        <p:spPr>
          <a:xfrm>
            <a:off x="4516147" y="6146045"/>
            <a:ext cx="33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Santiago de Compostela</a:t>
            </a:r>
          </a:p>
        </p:txBody>
      </p:sp>
    </p:spTree>
    <p:extLst>
      <p:ext uri="{BB962C8B-B14F-4D97-AF65-F5344CB8AC3E}">
        <p14:creationId xmlns:p14="http://schemas.microsoft.com/office/powerpoint/2010/main" val="96649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makowanie-swiata.pl/wp-content/uploads/2020/11/IND_9289.jpg">
            <a:extLst>
              <a:ext uri="{FF2B5EF4-FFF2-40B4-BE49-F238E27FC236}">
                <a16:creationId xmlns:a16="http://schemas.microsoft.com/office/drawing/2014/main" id="{50370736-46AA-4341-8E9E-1C39B23E3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61" y="180975"/>
            <a:ext cx="4872789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makowanie-swiata.pl/wp-content/uploads/2020/11/IND_9257.jpg">
            <a:extLst>
              <a:ext uri="{FF2B5EF4-FFF2-40B4-BE49-F238E27FC236}">
                <a16:creationId xmlns:a16="http://schemas.microsoft.com/office/drawing/2014/main" id="{E0161AF1-12B6-4F3E-822D-91E0C64A0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61" y="3533775"/>
            <a:ext cx="4872789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smakowanie-swiata.pl/wp-content/uploads/2020/11/IND_9262.jpg">
            <a:extLst>
              <a:ext uri="{FF2B5EF4-FFF2-40B4-BE49-F238E27FC236}">
                <a16:creationId xmlns:a16="http://schemas.microsoft.com/office/drawing/2014/main" id="{E274E042-7414-4EC1-81E4-02B4270E6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3534826"/>
            <a:ext cx="4872789" cy="314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smakowanie-swiata.pl/wp-content/uploads/2020/11/IND_9271.jpg">
            <a:extLst>
              <a:ext uri="{FF2B5EF4-FFF2-40B4-BE49-F238E27FC236}">
                <a16:creationId xmlns:a16="http://schemas.microsoft.com/office/drawing/2014/main" id="{A8064A68-EBEE-4CEF-9C57-AAEA03A26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180974"/>
            <a:ext cx="4872789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7E6009E-C5A0-4BC0-A8D0-8F95DADD552E}"/>
              </a:ext>
            </a:extLst>
          </p:cNvPr>
          <p:cNvSpPr txBox="1"/>
          <p:nvPr/>
        </p:nvSpPr>
        <p:spPr>
          <a:xfrm>
            <a:off x="5362575" y="6686490"/>
            <a:ext cx="682942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500" dirty="0"/>
              <a:t>Źródło: https://smakowanie-swiata.pl/2020/11/03/bom-jesus-do-monte-i-braga/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13F2009C-34B8-4D02-83A2-43C829AF5F68}"/>
              </a:ext>
            </a:extLst>
          </p:cNvPr>
          <p:cNvSpPr/>
          <p:nvPr/>
        </p:nvSpPr>
        <p:spPr>
          <a:xfrm>
            <a:off x="4012657" y="3110361"/>
            <a:ext cx="4166685" cy="70788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3B1AD12-4D76-4399-B2C9-12F6AD8C4FC6}"/>
              </a:ext>
            </a:extLst>
          </p:cNvPr>
          <p:cNvSpPr txBox="1"/>
          <p:nvPr/>
        </p:nvSpPr>
        <p:spPr>
          <a:xfrm>
            <a:off x="4087991" y="3280807"/>
            <a:ext cx="4016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Sanktuarium Bom </a:t>
            </a:r>
            <a:r>
              <a:rPr lang="pl-PL" sz="2000" b="1" dirty="0" err="1">
                <a:solidFill>
                  <a:schemeClr val="bg1"/>
                </a:solidFill>
              </a:rPr>
              <a:t>Jesus</a:t>
            </a:r>
            <a:r>
              <a:rPr lang="pl-PL" sz="2000" b="1" dirty="0">
                <a:solidFill>
                  <a:schemeClr val="bg1"/>
                </a:solidFill>
              </a:rPr>
              <a:t> do Monte  </a:t>
            </a:r>
          </a:p>
        </p:txBody>
      </p:sp>
    </p:spTree>
    <p:extLst>
      <p:ext uri="{BB962C8B-B14F-4D97-AF65-F5344CB8AC3E}">
        <p14:creationId xmlns:p14="http://schemas.microsoft.com/office/powerpoint/2010/main" val="3062153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6891F4-AB41-4476-B202-43E71F399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804647" cy="1325563"/>
          </a:xfrm>
        </p:spPr>
        <p:txBody>
          <a:bodyPr/>
          <a:lstStyle/>
          <a:p>
            <a:pPr algn="ctr"/>
            <a:r>
              <a:rPr lang="pl-PL" b="1" dirty="0"/>
              <a:t>Dzień 6 (12.07.2026)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13B408-2079-4F6C-A495-73257BEB8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92153" cy="4351338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Śniadanie w hotelu,</a:t>
            </a:r>
          </a:p>
          <a:p>
            <a:r>
              <a:rPr lang="pl-PL" dirty="0"/>
              <a:t>Przejazd do </a:t>
            </a:r>
            <a:r>
              <a:rPr lang="pl-PL" dirty="0" err="1"/>
              <a:t>Nazare</a:t>
            </a:r>
            <a:r>
              <a:rPr lang="pl-PL" dirty="0"/>
              <a:t> i pobyt w Kościele Matki Bożej z </a:t>
            </a:r>
            <a:r>
              <a:rPr lang="pl-PL" dirty="0" err="1"/>
              <a:t>Nazare</a:t>
            </a:r>
            <a:r>
              <a:rPr lang="pl-PL" dirty="0"/>
              <a:t>,</a:t>
            </a:r>
          </a:p>
          <a:p>
            <a:r>
              <a:rPr lang="pl-PL" dirty="0"/>
              <a:t>Czas wolny na kąpiele,</a:t>
            </a:r>
          </a:p>
          <a:p>
            <a:r>
              <a:rPr lang="pl-PL" dirty="0"/>
              <a:t>Przejazd do hotelu,</a:t>
            </a:r>
          </a:p>
          <a:p>
            <a:r>
              <a:rPr lang="pl-PL" dirty="0"/>
              <a:t>Zakwaterowanie,</a:t>
            </a:r>
          </a:p>
          <a:p>
            <a:r>
              <a:rPr lang="pl-PL" dirty="0"/>
              <a:t>Msza Święta,</a:t>
            </a:r>
          </a:p>
          <a:p>
            <a:r>
              <a:rPr lang="pl-PL" dirty="0"/>
              <a:t>Obiadokolacja,</a:t>
            </a:r>
          </a:p>
          <a:p>
            <a:r>
              <a:rPr lang="pl-PL" dirty="0"/>
              <a:t>Uczestnictwo w procesji ze świecami,</a:t>
            </a:r>
          </a:p>
          <a:p>
            <a:r>
              <a:rPr lang="pl-PL" dirty="0"/>
              <a:t>Nocleg.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DD2E9DA-47DF-483A-9303-AA8E83541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4572000" cy="6858000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1A620CCE-DAF1-450C-8208-FB9742697B21}"/>
              </a:ext>
            </a:extLst>
          </p:cNvPr>
          <p:cNvSpPr/>
          <p:nvPr/>
        </p:nvSpPr>
        <p:spPr>
          <a:xfrm>
            <a:off x="7861717" y="696211"/>
            <a:ext cx="1918447" cy="510989"/>
          </a:xfrm>
          <a:prstGeom prst="roundRect">
            <a:avLst/>
          </a:prstGeom>
          <a:noFill/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CA77103-6488-4824-AA72-1C976B5E54CB}"/>
              </a:ext>
            </a:extLst>
          </p:cNvPr>
          <p:cNvSpPr txBox="1"/>
          <p:nvPr/>
        </p:nvSpPr>
        <p:spPr>
          <a:xfrm>
            <a:off x="8121693" y="751650"/>
            <a:ext cx="1398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Fatima</a:t>
            </a:r>
          </a:p>
        </p:txBody>
      </p:sp>
    </p:spTree>
    <p:extLst>
      <p:ext uri="{BB962C8B-B14F-4D97-AF65-F5344CB8AC3E}">
        <p14:creationId xmlns:p14="http://schemas.microsoft.com/office/powerpoint/2010/main" val="4021543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zdjecia1-439">
            <a:extLst>
              <a:ext uri="{FF2B5EF4-FFF2-40B4-BE49-F238E27FC236}">
                <a16:creationId xmlns:a16="http://schemas.microsoft.com/office/drawing/2014/main" id="{F2B1D4C1-D5EC-4D8C-A940-8EC8BF64B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11" y="647701"/>
            <a:ext cx="5850906" cy="387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zdjecia1-448">
            <a:extLst>
              <a:ext uri="{FF2B5EF4-FFF2-40B4-BE49-F238E27FC236}">
                <a16:creationId xmlns:a16="http://schemas.microsoft.com/office/drawing/2014/main" id="{C3397AF6-DD5F-488C-A100-A8ED8A2CD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38351"/>
            <a:ext cx="5980289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C658377-6D4C-4EF7-AA0F-1A1E1625D094}"/>
              </a:ext>
            </a:extLst>
          </p:cNvPr>
          <p:cNvSpPr txBox="1"/>
          <p:nvPr/>
        </p:nvSpPr>
        <p:spPr>
          <a:xfrm>
            <a:off x="5362575" y="6657945"/>
            <a:ext cx="682942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500" dirty="0"/>
              <a:t>Źródło: https://parafiaodolion.pl/2016/10/nazare-na-pielgrzymim-szlaku/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EB9FA61E-98B4-4594-9445-27ED1D2B9D5A}"/>
              </a:ext>
            </a:extLst>
          </p:cNvPr>
          <p:cNvSpPr/>
          <p:nvPr/>
        </p:nvSpPr>
        <p:spPr>
          <a:xfrm>
            <a:off x="7818063" y="1198765"/>
            <a:ext cx="1918447" cy="510989"/>
          </a:xfrm>
          <a:prstGeom prst="roundRect">
            <a:avLst/>
          </a:prstGeom>
          <a:noFill/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A5ECFB3-056F-479E-BCD2-54666662F1C9}"/>
              </a:ext>
            </a:extLst>
          </p:cNvPr>
          <p:cNvSpPr txBox="1"/>
          <p:nvPr/>
        </p:nvSpPr>
        <p:spPr>
          <a:xfrm>
            <a:off x="7113946" y="1254204"/>
            <a:ext cx="3326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err="1"/>
              <a:t>Nazare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val="35778552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F3953E-6693-462A-9B33-CE509E60F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446059" cy="1325563"/>
          </a:xfrm>
        </p:spPr>
        <p:txBody>
          <a:bodyPr/>
          <a:lstStyle/>
          <a:p>
            <a:pPr algn="ctr"/>
            <a:r>
              <a:rPr lang="pl-PL" b="1" dirty="0"/>
              <a:t>Dzień 7 (13.07.2026)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9CAFCA-70EE-443F-BEDD-1A2899C58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821" y="1452750"/>
            <a:ext cx="6557682" cy="5102038"/>
          </a:xfrm>
        </p:spPr>
        <p:txBody>
          <a:bodyPr>
            <a:normAutofit/>
          </a:bodyPr>
          <a:lstStyle/>
          <a:p>
            <a:r>
              <a:rPr lang="pl-PL" sz="2400" dirty="0"/>
              <a:t>Śniadanie w hotelu,</a:t>
            </a:r>
          </a:p>
          <a:p>
            <a:r>
              <a:rPr lang="pl-PL" sz="2400" dirty="0"/>
              <a:t>Zwiedzanie Sanktuarium z Kaplicą Objawień i Muzeum Fatimskim,</a:t>
            </a:r>
          </a:p>
          <a:p>
            <a:r>
              <a:rPr lang="pl-PL" sz="2400" dirty="0"/>
              <a:t>Udział w Mszy Świętej,</a:t>
            </a:r>
          </a:p>
          <a:p>
            <a:r>
              <a:rPr lang="pl-PL" sz="2400" dirty="0"/>
              <a:t>Pobyt w </a:t>
            </a:r>
            <a:r>
              <a:rPr lang="pl-PL" sz="2400" dirty="0" err="1"/>
              <a:t>Aljustrel</a:t>
            </a:r>
            <a:r>
              <a:rPr lang="pl-PL" sz="2400" dirty="0"/>
              <a:t> – poznanie życia i objawień pastuszków,</a:t>
            </a:r>
          </a:p>
          <a:p>
            <a:r>
              <a:rPr lang="pl-PL" sz="2400" dirty="0"/>
              <a:t>Udanie się do </a:t>
            </a:r>
            <a:r>
              <a:rPr lang="pl-PL" sz="2400" dirty="0" err="1"/>
              <a:t>Valinhos</a:t>
            </a:r>
            <a:r>
              <a:rPr lang="pl-PL" sz="2400" dirty="0"/>
              <a:t> – miejsca ukazania się Anioła Portugalii,</a:t>
            </a:r>
          </a:p>
          <a:p>
            <a:r>
              <a:rPr lang="pl-PL" sz="2400" dirty="0"/>
              <a:t>Powrót do hotelu,</a:t>
            </a:r>
          </a:p>
          <a:p>
            <a:r>
              <a:rPr lang="pl-PL" sz="2400" dirty="0"/>
              <a:t>Obiadokolacja, </a:t>
            </a:r>
          </a:p>
          <a:p>
            <a:r>
              <a:rPr lang="pl-PL" sz="2400" dirty="0"/>
              <a:t>Uczestnictwo w procesji ze świecami w Fatimie,</a:t>
            </a:r>
          </a:p>
          <a:p>
            <a:r>
              <a:rPr lang="pl-PL" sz="2400" dirty="0"/>
              <a:t>Nocleg.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7496110-288C-40D9-9265-5AC95BE68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495" y="0"/>
            <a:ext cx="4697506" cy="6858000"/>
          </a:xfrm>
          <a:prstGeom prst="rect">
            <a:avLst/>
          </a:prstGeom>
        </p:spPr>
      </p:pic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719FC602-6FFB-4C56-AB5C-67F009C0B969}"/>
              </a:ext>
            </a:extLst>
          </p:cNvPr>
          <p:cNvSpPr/>
          <p:nvPr/>
        </p:nvSpPr>
        <p:spPr>
          <a:xfrm>
            <a:off x="7661692" y="772411"/>
            <a:ext cx="1918447" cy="510989"/>
          </a:xfrm>
          <a:prstGeom prst="round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F2BC8EC-EAA3-4D49-B160-DB1A57738B28}"/>
              </a:ext>
            </a:extLst>
          </p:cNvPr>
          <p:cNvSpPr txBox="1"/>
          <p:nvPr/>
        </p:nvSpPr>
        <p:spPr>
          <a:xfrm>
            <a:off x="7921668" y="827850"/>
            <a:ext cx="1398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/>
              <a:t>Fatima</a:t>
            </a:r>
          </a:p>
        </p:txBody>
      </p:sp>
    </p:spTree>
    <p:extLst>
      <p:ext uri="{BB962C8B-B14F-4D97-AF65-F5344CB8AC3E}">
        <p14:creationId xmlns:p14="http://schemas.microsoft.com/office/powerpoint/2010/main" val="40467186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ver photo of resource - Praia de São Martinho do Porto | EB 2019">
            <a:extLst>
              <a:ext uri="{FF2B5EF4-FFF2-40B4-BE49-F238E27FC236}">
                <a16:creationId xmlns:a16="http://schemas.microsoft.com/office/drawing/2014/main" id="{9AE8B77A-BC82-404D-98FA-59EFDDCAED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75" r="3869"/>
          <a:stretch/>
        </p:blipFill>
        <p:spPr bwMode="auto">
          <a:xfrm>
            <a:off x="4896513" y="0"/>
            <a:ext cx="7295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1F3953E-6693-462A-9B33-CE509E60F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0042" y="620618"/>
            <a:ext cx="5446059" cy="1325563"/>
          </a:xfrm>
        </p:spPr>
        <p:txBody>
          <a:bodyPr/>
          <a:lstStyle/>
          <a:p>
            <a:pPr algn="ctr"/>
            <a:r>
              <a:rPr lang="pl-PL" b="1" dirty="0"/>
              <a:t>Dzień 8 (14.07.2026)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9CAFCA-70EE-443F-BEDD-1A2899C58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13" y="1946181"/>
            <a:ext cx="4969147" cy="3531627"/>
          </a:xfrm>
        </p:spPr>
        <p:txBody>
          <a:bodyPr>
            <a:normAutofit/>
          </a:bodyPr>
          <a:lstStyle/>
          <a:p>
            <a:r>
              <a:rPr lang="pl-PL" sz="2400" dirty="0"/>
              <a:t>Msza Święta,</a:t>
            </a:r>
          </a:p>
          <a:p>
            <a:r>
              <a:rPr lang="pl-PL" sz="2400" dirty="0"/>
              <a:t>Śniadanie w hotelu,</a:t>
            </a:r>
          </a:p>
          <a:p>
            <a:r>
              <a:rPr lang="pl-PL" sz="2400" dirty="0"/>
              <a:t>Przejazd do Sao </a:t>
            </a:r>
            <a:r>
              <a:rPr lang="pl-PL" sz="2400" dirty="0" err="1"/>
              <a:t>Martinho</a:t>
            </a:r>
            <a:r>
              <a:rPr lang="pl-PL" sz="2400" dirty="0"/>
              <a:t> do Porto,</a:t>
            </a:r>
          </a:p>
          <a:p>
            <a:r>
              <a:rPr lang="pl-PL" sz="2400" dirty="0"/>
              <a:t>Czas wolny na kąpiele,</a:t>
            </a:r>
          </a:p>
          <a:p>
            <a:r>
              <a:rPr lang="pl-PL" sz="2400" dirty="0"/>
              <a:t>Powrót do hotelu,</a:t>
            </a:r>
          </a:p>
          <a:p>
            <a:r>
              <a:rPr lang="pl-PL" sz="2400" dirty="0"/>
              <a:t>Obiadokolacja, </a:t>
            </a:r>
          </a:p>
          <a:p>
            <a:r>
              <a:rPr lang="pl-PL" sz="2400" dirty="0"/>
              <a:t>Nocleg. </a:t>
            </a:r>
          </a:p>
          <a:p>
            <a:endParaRPr lang="pl-PL" sz="2400" dirty="0"/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719FC602-6FFB-4C56-AB5C-67F009C0B969}"/>
              </a:ext>
            </a:extLst>
          </p:cNvPr>
          <p:cNvSpPr/>
          <p:nvPr/>
        </p:nvSpPr>
        <p:spPr>
          <a:xfrm>
            <a:off x="5091953" y="333863"/>
            <a:ext cx="2829715" cy="805377"/>
          </a:xfrm>
          <a:prstGeom prst="round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F2BC8EC-EAA3-4D49-B160-DB1A57738B28}"/>
              </a:ext>
            </a:extLst>
          </p:cNvPr>
          <p:cNvSpPr txBox="1"/>
          <p:nvPr/>
        </p:nvSpPr>
        <p:spPr>
          <a:xfrm>
            <a:off x="5154705" y="536496"/>
            <a:ext cx="2704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Sao </a:t>
            </a:r>
            <a:r>
              <a:rPr lang="pl-PL" sz="2000" b="1" dirty="0" err="1">
                <a:solidFill>
                  <a:schemeClr val="bg1"/>
                </a:solidFill>
              </a:rPr>
              <a:t>Martinho</a:t>
            </a:r>
            <a:r>
              <a:rPr lang="pl-PL" sz="2000" b="1" dirty="0">
                <a:solidFill>
                  <a:schemeClr val="bg1"/>
                </a:solidFill>
              </a:rPr>
              <a:t> do Porto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52390A3-402B-48B9-889C-55554801B22E}"/>
              </a:ext>
            </a:extLst>
          </p:cNvPr>
          <p:cNvSpPr txBox="1"/>
          <p:nvPr/>
        </p:nvSpPr>
        <p:spPr>
          <a:xfrm>
            <a:off x="5362575" y="6621982"/>
            <a:ext cx="682942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500" dirty="0">
                <a:solidFill>
                  <a:schemeClr val="bg1"/>
                </a:solidFill>
              </a:rPr>
              <a:t>Źródło: https://www.tur4all.com/resources/praia-de-sao-martinho-do-porto</a:t>
            </a:r>
          </a:p>
        </p:txBody>
      </p:sp>
    </p:spTree>
    <p:extLst>
      <p:ext uri="{BB962C8B-B14F-4D97-AF65-F5344CB8AC3E}">
        <p14:creationId xmlns:p14="http://schemas.microsoft.com/office/powerpoint/2010/main" val="969692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52A212-AC0A-47BD-980E-387022979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780" y="540823"/>
            <a:ext cx="5589494" cy="1325563"/>
          </a:xfrm>
        </p:spPr>
        <p:txBody>
          <a:bodyPr/>
          <a:lstStyle/>
          <a:p>
            <a:pPr algn="ctr"/>
            <a:r>
              <a:rPr lang="pl-PL" b="1" dirty="0"/>
              <a:t>Dzień 9 (15.07.2026)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984EAC-5919-4353-8220-DA9920614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15" y="2015564"/>
            <a:ext cx="6598025" cy="3990789"/>
          </a:xfrm>
        </p:spPr>
        <p:txBody>
          <a:bodyPr>
            <a:normAutofit/>
          </a:bodyPr>
          <a:lstStyle/>
          <a:p>
            <a:r>
              <a:rPr lang="pl-PL" sz="2600" dirty="0"/>
              <a:t>Msza Święta,</a:t>
            </a:r>
          </a:p>
          <a:p>
            <a:r>
              <a:rPr lang="pl-PL" sz="2600" dirty="0"/>
              <a:t>Śniadanie w hotelu,</a:t>
            </a:r>
          </a:p>
          <a:p>
            <a:r>
              <a:rPr lang="pl-PL" sz="2600" dirty="0"/>
              <a:t>Przejazd na lotnisko,</a:t>
            </a:r>
          </a:p>
          <a:p>
            <a:r>
              <a:rPr lang="pl-PL" sz="2600" dirty="0"/>
              <a:t>Wylot do Polski,</a:t>
            </a:r>
          </a:p>
          <a:p>
            <a:r>
              <a:rPr lang="pl-PL" sz="2600" dirty="0"/>
              <a:t>Lądowanie na lotnisku w Warszawie,</a:t>
            </a:r>
          </a:p>
          <a:p>
            <a:r>
              <a:rPr lang="pl-PL" sz="2600" dirty="0"/>
              <a:t>Przejazd do Księżyna,</a:t>
            </a:r>
          </a:p>
          <a:p>
            <a:r>
              <a:rPr lang="pl-PL" sz="2600" dirty="0"/>
              <a:t>Zakończenie pielgrzymki w godzinach wieczornych.</a:t>
            </a:r>
          </a:p>
          <a:p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CEE8A59-308C-4B8D-B812-5EE638720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494" y="0"/>
            <a:ext cx="50785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33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CEED3711-F34A-49A2-92BB-5323100F0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418C837-D19E-46D4-A1B0-E661582110D2}"/>
              </a:ext>
            </a:extLst>
          </p:cNvPr>
          <p:cNvSpPr txBox="1"/>
          <p:nvPr/>
        </p:nvSpPr>
        <p:spPr>
          <a:xfrm>
            <a:off x="0" y="6858000"/>
            <a:ext cx="1219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hlinkClick r:id="rId3" tooltip="https://zakreconybelfer.pl/2017/03/tajny-agent-od-porzadku.html"/>
              </a:rPr>
              <a:t>To zdjęcie</a:t>
            </a:r>
            <a:r>
              <a:rPr lang="pl-PL" sz="900"/>
              <a:t>, autor: Nieznany autor, licencja: </a:t>
            </a:r>
            <a:r>
              <a:rPr lang="pl-PL" sz="900">
                <a:hlinkClick r:id="rId4" tooltip="https://creativecommons.org/licenses/by/3.0/"/>
              </a:rPr>
              <a:t>CC BY</a:t>
            </a:r>
            <a:endParaRPr lang="pl-PL" sz="9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B9C7381-3391-4F35-9C6C-BDDE488A8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8974"/>
            <a:ext cx="10515600" cy="3400051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8800" b="1" dirty="0"/>
              <a:t>Pytania ?</a:t>
            </a:r>
          </a:p>
        </p:txBody>
      </p:sp>
    </p:spTree>
    <p:extLst>
      <p:ext uri="{BB962C8B-B14F-4D97-AF65-F5344CB8AC3E}">
        <p14:creationId xmlns:p14="http://schemas.microsoft.com/office/powerpoint/2010/main" val="12419164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BEE87A38-4063-4E9B-B14C-1711FD818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4C5CD42E-FE87-4D15-BC88-E0589F189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02593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6000" b="1" dirty="0"/>
              <a:t>Dziękujemy! </a:t>
            </a:r>
            <a:br>
              <a:rPr lang="pl-PL" sz="6000" b="1" dirty="0"/>
            </a:br>
            <a:r>
              <a:rPr lang="pl-PL" sz="6000" b="1" dirty="0"/>
              <a:t>Do zobaczenia w dniu 07.07.2026</a:t>
            </a:r>
          </a:p>
        </p:txBody>
      </p:sp>
    </p:spTree>
    <p:extLst>
      <p:ext uri="{BB962C8B-B14F-4D97-AF65-F5344CB8AC3E}">
        <p14:creationId xmlns:p14="http://schemas.microsoft.com/office/powerpoint/2010/main" val="157126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322EED-1683-46B4-A4FC-20C3A5A63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7906" y="468374"/>
            <a:ext cx="6477000" cy="1325563"/>
          </a:xfrm>
        </p:spPr>
        <p:txBody>
          <a:bodyPr/>
          <a:lstStyle/>
          <a:p>
            <a:pPr algn="ctr"/>
            <a:r>
              <a:rPr lang="pl-PL" b="1" dirty="0"/>
              <a:t>Dokumenty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BCDA0B-8E32-49F9-B547-DBD528357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541" y="1690688"/>
            <a:ext cx="6693731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/>
              <a:t>UWAGA !</a:t>
            </a:r>
          </a:p>
          <a:p>
            <a:r>
              <a:rPr lang="pl-PL" dirty="0"/>
              <a:t>Dokument to dowód osobisty lub paszport.</a:t>
            </a:r>
          </a:p>
          <a:p>
            <a:endParaRPr lang="pl-PL" dirty="0"/>
          </a:p>
          <a:p>
            <a:r>
              <a:rPr lang="pl-PL" dirty="0"/>
              <a:t>Dokument musi być ważny minimum do 15 stycznia 2027 roku.</a:t>
            </a:r>
          </a:p>
          <a:p>
            <a:endParaRPr lang="pl-PL" dirty="0"/>
          </a:p>
          <a:p>
            <a:r>
              <a:rPr lang="pl-PL" dirty="0"/>
              <a:t>Nie może być to dokument zgłoszony wcześniej jako zgubiony lub skradziony.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CD4F560-A435-45C3-AD12-11C72CBC7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22" y="609320"/>
            <a:ext cx="4739425" cy="599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11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76CAF5-FD34-45B9-A4D6-EA19F9E30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43500" cy="1325563"/>
          </a:xfrm>
        </p:spPr>
        <p:txBody>
          <a:bodyPr/>
          <a:lstStyle/>
          <a:p>
            <a:pPr algn="ctr"/>
            <a:r>
              <a:rPr lang="pl-PL" b="1" dirty="0"/>
              <a:t>LOTY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C8C029A-9BD9-4EB4-8B7B-D3AB5245C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3907"/>
            <a:ext cx="544605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/>
              <a:t>07.07.2026</a:t>
            </a:r>
          </a:p>
          <a:p>
            <a:pPr marL="0" indent="0">
              <a:buNone/>
            </a:pPr>
            <a:r>
              <a:rPr lang="pl-PL" dirty="0"/>
              <a:t>Warszawa - Lizbona liniami TAP z bagażem podręcznym oraz rejestrowanym,</a:t>
            </a:r>
          </a:p>
          <a:p>
            <a:pPr marL="0" indent="0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b="1" dirty="0"/>
              <a:t>15.07.2026</a:t>
            </a:r>
          </a:p>
          <a:p>
            <a:pPr marL="0" indent="0">
              <a:buNone/>
            </a:pPr>
            <a:r>
              <a:rPr lang="pl-PL" dirty="0"/>
              <a:t>- Warszawa liniami TAP z bagażem podręcznym oraz rejestrowanym. </a:t>
            </a: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E361F9F-A636-4021-8D55-FFCD37D96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06" y="0"/>
            <a:ext cx="58180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376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61F2176-A66B-4C2C-B061-CCD5F9D0A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306" y="0"/>
            <a:ext cx="7951694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505C697-0010-4CB9-9C58-ADAD44DA3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248" y="741643"/>
            <a:ext cx="2846294" cy="1325563"/>
          </a:xfrm>
        </p:spPr>
        <p:txBody>
          <a:bodyPr/>
          <a:lstStyle/>
          <a:p>
            <a:pPr algn="ctr"/>
            <a:r>
              <a:rPr lang="pl-PL" b="1" dirty="0"/>
              <a:t>Bagaże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3E691C-EEB7-4834-A234-4C5D369D5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389" y="2731061"/>
            <a:ext cx="3680012" cy="4351338"/>
          </a:xfrm>
        </p:spPr>
        <p:txBody>
          <a:bodyPr/>
          <a:lstStyle/>
          <a:p>
            <a:r>
              <a:rPr lang="pl-PL" dirty="0"/>
              <a:t>Bagaż podręczny,</a:t>
            </a:r>
          </a:p>
          <a:p>
            <a:r>
              <a:rPr lang="pl-PL" dirty="0"/>
              <a:t>Bagaż rejestrowany do 20 kg 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1079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BA7465-A2E4-418C-A4AE-560FCDCCB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8353" y="607172"/>
            <a:ext cx="5132294" cy="4798546"/>
          </a:xfr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b="1" dirty="0"/>
              <a:t>Karta EKUZ</a:t>
            </a:r>
            <a:br>
              <a:rPr lang="pl-PL" b="1" dirty="0"/>
            </a:br>
            <a:r>
              <a:rPr lang="pl-PL" b="1" dirty="0"/>
              <a:t>Co to jest?</a:t>
            </a:r>
            <a:br>
              <a:rPr lang="pl-PL" b="1" dirty="0"/>
            </a:br>
            <a:r>
              <a:rPr lang="pl-PL" b="1" dirty="0"/>
              <a:t>Jak ją uzyskać?</a:t>
            </a:r>
          </a:p>
        </p:txBody>
      </p:sp>
      <p:pic>
        <p:nvPicPr>
          <p:cNvPr id="2050" name="Picture 2" descr="Europejska Karta Ubezpieczenia Zdrowotnego (EKUZ) | Grupa Medyczna  Vertimed+ NFZ Ursynów">
            <a:extLst>
              <a:ext uri="{FF2B5EF4-FFF2-40B4-BE49-F238E27FC236}">
                <a16:creationId xmlns:a16="http://schemas.microsoft.com/office/drawing/2014/main" id="{606874EB-F57D-4159-B18A-66897E8AE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" y="107576"/>
            <a:ext cx="7088177" cy="675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D137CF6-BEE8-4A03-96D6-77BE4B44DAF5}"/>
              </a:ext>
            </a:extLst>
          </p:cNvPr>
          <p:cNvSpPr txBox="1"/>
          <p:nvPr/>
        </p:nvSpPr>
        <p:spPr>
          <a:xfrm>
            <a:off x="0" y="6581147"/>
            <a:ext cx="4854388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00" dirty="0"/>
              <a:t>Źródło: https://vertimed.pl/aktualnosci/europejska-karta-ubezpieczenia-zdrowotnego-ekuz/ </a:t>
            </a:r>
          </a:p>
        </p:txBody>
      </p:sp>
    </p:spTree>
    <p:extLst>
      <p:ext uri="{BB962C8B-B14F-4D97-AF65-F5344CB8AC3E}">
        <p14:creationId xmlns:p14="http://schemas.microsoft.com/office/powerpoint/2010/main" val="246902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"/>
          <p:cNvSpPr txBox="1">
            <a:spLocks noGrp="1"/>
          </p:cNvSpPr>
          <p:nvPr>
            <p:ph type="title"/>
          </p:nvPr>
        </p:nvSpPr>
        <p:spPr>
          <a:xfrm>
            <a:off x="6272982" y="156241"/>
            <a:ext cx="5780544" cy="2046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Play"/>
              <a:buNone/>
            </a:pPr>
            <a:r>
              <a:rPr lang="pl-PL" sz="4000" b="1">
                <a:solidFill>
                  <a:srgbClr val="002060"/>
                </a:solidFill>
              </a:rPr>
              <a:t>Drogi Pielgrzymie zabierz ze sobą obowiązkowo:</a:t>
            </a:r>
            <a:endParaRPr/>
          </a:p>
        </p:txBody>
      </p:sp>
      <p:pic>
        <p:nvPicPr>
          <p:cNvPr id="223" name="Google Shape;223;p11" descr="Białe buty sportowe na niebieskim tle"/>
          <p:cNvPicPr preferRelativeResize="0"/>
          <p:nvPr/>
        </p:nvPicPr>
        <p:blipFill rotWithShape="1">
          <a:blip r:embed="rId3">
            <a:alphaModFix/>
          </a:blip>
          <a:srcRect l="6597" r="4494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 extrusionOk="0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24" name="Google Shape;224;p11"/>
          <p:cNvSpPr txBox="1">
            <a:spLocks noGrp="1"/>
          </p:cNvSpPr>
          <p:nvPr>
            <p:ph type="body" idx="1"/>
          </p:nvPr>
        </p:nvSpPr>
        <p:spPr>
          <a:xfrm>
            <a:off x="6407900" y="2437625"/>
            <a:ext cx="5481600" cy="37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l-PL" sz="3200" dirty="0"/>
              <a:t>nakrycie głowy,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l-PL" sz="3200" dirty="0"/>
              <a:t>wygodne obuwie,</a:t>
            </a:r>
            <a:endParaRPr dirty="0"/>
          </a:p>
          <a:p>
            <a:pPr marL="2286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l-PL" sz="3200" dirty="0"/>
              <a:t>godny strój do uczestnictwa</a:t>
            </a: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pl-PL" sz="3200" dirty="0"/>
              <a:t>   we Mszach Świętych,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l-PL" sz="3200" dirty="0"/>
              <a:t>krem z filtrem, 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l-PL" sz="3200" dirty="0"/>
              <a:t>odzież przeciwdeszczową.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5F94D0A-52EA-49A5-8BD8-4D060429E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7D0BBCA-CB43-4AE0-AF9C-14703B119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0959"/>
            <a:ext cx="10515600" cy="1325563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pl-PL" b="1" dirty="0"/>
              <a:t>Waluta w Portugalii i Hiszpanii </a:t>
            </a:r>
          </a:p>
        </p:txBody>
      </p:sp>
    </p:spTree>
    <p:extLst>
      <p:ext uri="{BB962C8B-B14F-4D97-AF65-F5344CB8AC3E}">
        <p14:creationId xmlns:p14="http://schemas.microsoft.com/office/powerpoint/2010/main" val="2021924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9AD5BD-EFF2-481A-A721-7E45DD588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671" y="1091266"/>
            <a:ext cx="5123329" cy="4296522"/>
          </a:xfrm>
        </p:spPr>
        <p:txBody>
          <a:bodyPr>
            <a:normAutofit/>
          </a:bodyPr>
          <a:lstStyle/>
          <a:p>
            <a:pPr algn="ctr"/>
            <a:r>
              <a:rPr lang="pl-PL" b="1" dirty="0"/>
              <a:t>Oprowadzanie z systemem Tour Guide</a:t>
            </a:r>
          </a:p>
        </p:txBody>
      </p:sp>
      <p:pic>
        <p:nvPicPr>
          <p:cNvPr id="1026" name="Picture 2" descr="Zestaw tour guide system Okayo WT-300 G-2 - LUKA TOUR GUIDE">
            <a:extLst>
              <a:ext uri="{FF2B5EF4-FFF2-40B4-BE49-F238E27FC236}">
                <a16:creationId xmlns:a16="http://schemas.microsoft.com/office/drawing/2014/main" id="{1E39C5C6-9398-46BF-8B99-367203F65C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529" y="0"/>
            <a:ext cx="69924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0ED34EA-8D4D-47AA-B236-C423948A56B6}"/>
              </a:ext>
            </a:extLst>
          </p:cNvPr>
          <p:cNvSpPr txBox="1"/>
          <p:nvPr/>
        </p:nvSpPr>
        <p:spPr>
          <a:xfrm>
            <a:off x="62753" y="6571129"/>
            <a:ext cx="485438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00" dirty="0"/>
              <a:t>Źródło: https://lukatourguide.pl/portfolio-item/zestaw-tour-guide-system-okayo-wt-300/ </a:t>
            </a:r>
          </a:p>
        </p:txBody>
      </p:sp>
    </p:spTree>
    <p:extLst>
      <p:ext uri="{BB962C8B-B14F-4D97-AF65-F5344CB8AC3E}">
        <p14:creationId xmlns:p14="http://schemas.microsoft.com/office/powerpoint/2010/main" val="204866111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760</Words>
  <Application>Microsoft Office PowerPoint</Application>
  <PresentationFormat>Panoramiczny</PresentationFormat>
  <Paragraphs>146</Paragraphs>
  <Slides>29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Play</vt:lpstr>
      <vt:lpstr>Motyw pakietu Office</vt:lpstr>
      <vt:lpstr>Pielgrzymka lotnicza do Fatimy  07-15.07.2026 KSIĘŻYNO</vt:lpstr>
      <vt:lpstr>Organizator, Białystok </vt:lpstr>
      <vt:lpstr>Dokumenty</vt:lpstr>
      <vt:lpstr>LOTY</vt:lpstr>
      <vt:lpstr>Bagaże</vt:lpstr>
      <vt:lpstr>Karta EKUZ Co to jest? Jak ją uzyskać?</vt:lpstr>
      <vt:lpstr>Drogi Pielgrzymie zabierz ze sobą obowiązkowo:</vt:lpstr>
      <vt:lpstr>Waluta w Portugalii i Hiszpanii </vt:lpstr>
      <vt:lpstr>Oprowadzanie z systemem Tour Guide</vt:lpstr>
      <vt:lpstr>Ruszamy!</vt:lpstr>
      <vt:lpstr>Dzień 1 (07.07.2026)</vt:lpstr>
      <vt:lpstr>Dzień 2 (08.07.2026)</vt:lpstr>
      <vt:lpstr>Prezentacja programu PowerPoint</vt:lpstr>
      <vt:lpstr>Prezentacja programu PowerPoint</vt:lpstr>
      <vt:lpstr>Dzień 3 (09.07.2026)</vt:lpstr>
      <vt:lpstr>Prezentacja programu PowerPoint</vt:lpstr>
      <vt:lpstr>Dzień 4 (10.07.2026)</vt:lpstr>
      <vt:lpstr>Prezentacja programu PowerPoint</vt:lpstr>
      <vt:lpstr>Prezentacja programu PowerPoint</vt:lpstr>
      <vt:lpstr>Dzień 5 (11.07.2026)</vt:lpstr>
      <vt:lpstr>Prezentacja programu PowerPoint</vt:lpstr>
      <vt:lpstr>Prezentacja programu PowerPoint</vt:lpstr>
      <vt:lpstr>Dzień 6 (12.07.2026)</vt:lpstr>
      <vt:lpstr>Prezentacja programu PowerPoint</vt:lpstr>
      <vt:lpstr>Dzień 7 (13.07.2026)</vt:lpstr>
      <vt:lpstr>Dzień 8 (14.07.2026)</vt:lpstr>
      <vt:lpstr>Dzień 9 (15.07.2026)</vt:lpstr>
      <vt:lpstr>Pytania ?</vt:lpstr>
      <vt:lpstr>Dziękujemy!  Do zobaczenia w dniu 07.07.2026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user</dc:creator>
  <cp:lastModifiedBy>user</cp:lastModifiedBy>
  <cp:revision>10</cp:revision>
  <dcterms:created xsi:type="dcterms:W3CDTF">2026-03-30T11:16:11Z</dcterms:created>
  <dcterms:modified xsi:type="dcterms:W3CDTF">2026-04-03T09:13:50Z</dcterms:modified>
</cp:coreProperties>
</file>