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6858000" cx="12192000"/>
  <p:notesSz cx="6858000" cy="9144000"/>
  <p:embeddedFontLst>
    <p:embeddedFont>
      <p:font typeface="Play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1" roundtripDataSignature="AMtx7mjreSttbGVvmEqhvJHhzHfcqIJW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-bold.fntdata"/><Relationship Id="rId20" Type="http://schemas.openxmlformats.org/officeDocument/2006/relationships/slide" Target="slides/slide15.xml"/><Relationship Id="rId41" Type="http://customschemas.google.com/relationships/presentationmetadata" Target="meta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Play-regular.fntdata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976941d6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g3976941d68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tekst pionowy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pionowy i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5" name="Google Shape;95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4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101" name="Google Shape;101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4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5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p5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5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5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5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p5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3" name="Google Shape;133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5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5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0" name="Google Shape;140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tekst pionowy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5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pionowy i teks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5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9" name="Google Shape;29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4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4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4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4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3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Relationship Id="rId4" Type="http://schemas.openxmlformats.org/officeDocument/2006/relationships/image" Target="../media/image10.jpg"/><Relationship Id="rId5" Type="http://schemas.openxmlformats.org/officeDocument/2006/relationships/image" Target="../media/image26.jpg"/><Relationship Id="rId6" Type="http://schemas.openxmlformats.org/officeDocument/2006/relationships/image" Target="../media/image14.jpg"/><Relationship Id="rId7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jpg"/><Relationship Id="rId4" Type="http://schemas.openxmlformats.org/officeDocument/2006/relationships/image" Target="../media/image20.jpg"/><Relationship Id="rId5" Type="http://schemas.openxmlformats.org/officeDocument/2006/relationships/image" Target="../media/image23.jpg"/><Relationship Id="rId6" Type="http://schemas.openxmlformats.org/officeDocument/2006/relationships/image" Target="../media/image35.jpg"/><Relationship Id="rId7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jpg"/><Relationship Id="rId4" Type="http://schemas.openxmlformats.org/officeDocument/2006/relationships/image" Target="../media/image41.jpg"/><Relationship Id="rId5" Type="http://schemas.openxmlformats.org/officeDocument/2006/relationships/image" Target="../media/image17.jpg"/><Relationship Id="rId6" Type="http://schemas.openxmlformats.org/officeDocument/2006/relationships/image" Target="../media/image22.jpg"/><Relationship Id="rId7" Type="http://schemas.openxmlformats.org/officeDocument/2006/relationships/image" Target="../media/image2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Relationship Id="rId4" Type="http://schemas.openxmlformats.org/officeDocument/2006/relationships/image" Target="../media/image37.png"/><Relationship Id="rId5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jpg"/><Relationship Id="rId4" Type="http://schemas.openxmlformats.org/officeDocument/2006/relationships/image" Target="../media/image27.jpg"/><Relationship Id="rId5" Type="http://schemas.openxmlformats.org/officeDocument/2006/relationships/image" Target="../media/image29.jpg"/><Relationship Id="rId6" Type="http://schemas.openxmlformats.org/officeDocument/2006/relationships/image" Target="../media/image30.jpg"/><Relationship Id="rId7" Type="http://schemas.openxmlformats.org/officeDocument/2006/relationships/image" Target="../media/image3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4.jpg"/><Relationship Id="rId4" Type="http://schemas.openxmlformats.org/officeDocument/2006/relationships/image" Target="../media/image57.jpg"/><Relationship Id="rId5" Type="http://schemas.openxmlformats.org/officeDocument/2006/relationships/image" Target="../media/image44.jpg"/><Relationship Id="rId6" Type="http://schemas.openxmlformats.org/officeDocument/2006/relationships/image" Target="../media/image54.jpg"/><Relationship Id="rId7" Type="http://schemas.openxmlformats.org/officeDocument/2006/relationships/image" Target="../media/image47.jpg"/><Relationship Id="rId8" Type="http://schemas.openxmlformats.org/officeDocument/2006/relationships/image" Target="../media/image3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0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2.jpg"/><Relationship Id="rId4" Type="http://schemas.openxmlformats.org/officeDocument/2006/relationships/image" Target="../media/image49.jpg"/><Relationship Id="rId5" Type="http://schemas.openxmlformats.org/officeDocument/2006/relationships/image" Target="../media/image4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8.jpg"/><Relationship Id="rId4" Type="http://schemas.openxmlformats.org/officeDocument/2006/relationships/hyperlink" Target="https://zakreconybelfer.pl/2017/03/tajny-agent-od-porzadku.html" TargetMode="External"/><Relationship Id="rId5" Type="http://schemas.openxmlformats.org/officeDocument/2006/relationships/hyperlink" Target="https://creativecommons.org/licenses/by/3.0/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8.jpg"/><Relationship Id="rId4" Type="http://schemas.openxmlformats.org/officeDocument/2006/relationships/hyperlink" Target="https://zakreconybelfer.pl/2017/03/tajny-agent-od-porzadku.html" TargetMode="External"/><Relationship Id="rId5" Type="http://schemas.openxmlformats.org/officeDocument/2006/relationships/hyperlink" Target="https://creativecommons.org/licenses/by/3.0/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jpg"/><Relationship Id="rId4" Type="http://schemas.openxmlformats.org/officeDocument/2006/relationships/image" Target="../media/image2.jpg"/><Relationship Id="rId5" Type="http://schemas.openxmlformats.org/officeDocument/2006/relationships/image" Target="../media/image8.png"/><Relationship Id="rId6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"/>
          <p:cNvSpPr txBox="1"/>
          <p:nvPr>
            <p:ph type="title"/>
          </p:nvPr>
        </p:nvSpPr>
        <p:spPr>
          <a:xfrm>
            <a:off x="1002366" y="1290918"/>
            <a:ext cx="10187268" cy="4009464"/>
          </a:xfrm>
          <a:prstGeom prst="rect">
            <a:avLst/>
          </a:prstGeom>
          <a:solidFill>
            <a:schemeClr val="dk1">
              <a:alpha val="5019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b="1" lang="pl-PL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PIELGRZYMKA DO WŁOCH </a:t>
            </a:r>
            <a:br>
              <a:rPr b="1" lang="pl-PL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pl-PL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17-25.07.2026 </a:t>
            </a:r>
            <a:br>
              <a:rPr b="1" lang="pl-PL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pl-PL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KSIĘŻYNO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"/>
          <p:cNvSpPr txBox="1"/>
          <p:nvPr>
            <p:ph type="title"/>
          </p:nvPr>
        </p:nvSpPr>
        <p:spPr>
          <a:xfrm>
            <a:off x="761800" y="144081"/>
            <a:ext cx="5334197" cy="17082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Calibri"/>
              <a:buNone/>
            </a:pPr>
            <a:r>
              <a:rPr b="1" lang="pl-PL" sz="4800">
                <a:solidFill>
                  <a:srgbClr val="002060"/>
                </a:solidFill>
              </a:rPr>
              <a:t>Fotel z masażem </a:t>
            </a:r>
            <a:endParaRPr/>
          </a:p>
        </p:txBody>
      </p:sp>
      <p:sp>
        <p:nvSpPr>
          <p:cNvPr id="222" name="Google Shape;222;p10"/>
          <p:cNvSpPr txBox="1"/>
          <p:nvPr>
            <p:ph idx="1" type="body"/>
          </p:nvPr>
        </p:nvSpPr>
        <p:spPr>
          <a:xfrm>
            <a:off x="157316" y="1347019"/>
            <a:ext cx="6700479" cy="5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pl-PL" sz="2400"/>
              <a:t>Zalety: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odprężenie,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pobudzenie krążenia krwi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zmniejszenie napięcia mięśni,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łagodzenie bólu przez dyfuzję ciepła,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przywrócenie równowagi energii i sił witalnych,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minimalizacja napięcia i bóli mięśniowych,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minimalizacja zmęczenia organizmu.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t/>
            </a:r>
            <a:endParaRPr sz="1700"/>
          </a:p>
        </p:txBody>
      </p:sp>
      <p:pic>
        <p:nvPicPr>
          <p:cNvPr descr="Obraz zawierający tekst, pojazd, meble, Pokrycie siedzenia w samochodzie&#10;&#10;Zawartość wygenerowana przez AI może być niepoprawna." id="223" name="Google Shape;223;p10"/>
          <p:cNvPicPr preferRelativeResize="0"/>
          <p:nvPr/>
        </p:nvPicPr>
        <p:blipFill rotWithShape="1">
          <a:blip r:embed="rId3">
            <a:alphaModFix/>
          </a:blip>
          <a:srcRect b="2" l="0" r="2" t="3422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noFill/>
          <a:ln>
            <a:noFill/>
          </a:ln>
          <a:effectLst>
            <a:outerShdw blurRad="127000" sx="99000" rotWithShape="0" algn="r" dir="10800000" dist="50800" sy="99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2060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b="1" lang="pl-PL">
                <a:solidFill>
                  <a:schemeClr val="lt1"/>
                </a:solidFill>
              </a:rPr>
              <a:t>Każdy na trasę otrzyma:</a:t>
            </a:r>
            <a:endParaRPr/>
          </a:p>
        </p:txBody>
      </p:sp>
      <p:sp>
        <p:nvSpPr>
          <p:cNvPr id="229" name="Google Shape;229;p11"/>
          <p:cNvSpPr txBox="1"/>
          <p:nvPr>
            <p:ph idx="1" type="body"/>
          </p:nvPr>
        </p:nvSpPr>
        <p:spPr>
          <a:xfrm>
            <a:off x="838200" y="1825625"/>
            <a:ext cx="10515600" cy="12322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pl-PL" sz="3600">
                <a:solidFill>
                  <a:schemeClr val="lt1"/>
                </a:solidFill>
              </a:rPr>
              <a:t>identyfikator ze smyczą,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pl-PL" sz="3600">
                <a:solidFill>
                  <a:schemeClr val="lt1"/>
                </a:solidFill>
              </a:rPr>
              <a:t>dwie butelki wody 0,5l .</a:t>
            </a:r>
            <a:endParaRPr/>
          </a:p>
        </p:txBody>
      </p:sp>
      <p:sp>
        <p:nvSpPr>
          <p:cNvPr id="230" name="Google Shape;230;p11"/>
          <p:cNvSpPr txBox="1"/>
          <p:nvPr/>
        </p:nvSpPr>
        <p:spPr>
          <a:xfrm>
            <a:off x="838200" y="302516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Play"/>
              <a:buNone/>
            </a:pPr>
            <a:r>
              <a:rPr b="1" i="0" lang="pl-PL" sz="4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Usługi dodatkowe w autokarze:</a:t>
            </a:r>
            <a:endParaRPr/>
          </a:p>
        </p:txBody>
      </p:sp>
      <p:sp>
        <p:nvSpPr>
          <p:cNvPr id="231" name="Google Shape;231;p11"/>
          <p:cNvSpPr txBox="1"/>
          <p:nvPr/>
        </p:nvSpPr>
        <p:spPr>
          <a:xfrm>
            <a:off x="980768" y="4257367"/>
            <a:ext cx="10515600" cy="24089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pl-PL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catering,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pl-PL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fotele z masażem,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pl-PL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Internet.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"/>
          <p:cNvSpPr txBox="1"/>
          <p:nvPr>
            <p:ph type="title"/>
          </p:nvPr>
        </p:nvSpPr>
        <p:spPr>
          <a:xfrm>
            <a:off x="6558115" y="748104"/>
            <a:ext cx="4923497" cy="15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3C64"/>
              </a:buClr>
              <a:buSzPts val="4400"/>
              <a:buFont typeface="Play"/>
              <a:buNone/>
            </a:pPr>
            <a:r>
              <a:rPr b="1" lang="pl-PL">
                <a:solidFill>
                  <a:srgbClr val="143C64"/>
                </a:solidFill>
              </a:rPr>
              <a:t>Oferujemy </a:t>
            </a:r>
            <a:br>
              <a:rPr b="1" lang="pl-PL">
                <a:solidFill>
                  <a:srgbClr val="143C64"/>
                </a:solidFill>
              </a:rPr>
            </a:br>
            <a:r>
              <a:rPr b="1" lang="pl-PL">
                <a:solidFill>
                  <a:srgbClr val="143C64"/>
                </a:solidFill>
              </a:rPr>
              <a:t>w sprzedaży m.in.:</a:t>
            </a:r>
            <a:endParaRPr/>
          </a:p>
        </p:txBody>
      </p:sp>
      <p:pic>
        <p:nvPicPr>
          <p:cNvPr descr="Jednorazowy kubek kawy na betonie" id="237" name="Google Shape;237;p12"/>
          <p:cNvPicPr preferRelativeResize="0"/>
          <p:nvPr/>
        </p:nvPicPr>
        <p:blipFill rotWithShape="1">
          <a:blip r:embed="rId3">
            <a:alphaModFix/>
          </a:blip>
          <a:srcRect b="-1" l="17315" r="16180" t="0"/>
          <a:stretch/>
        </p:blipFill>
        <p:spPr>
          <a:xfrm>
            <a:off x="1" y="10"/>
            <a:ext cx="6832674" cy="6857990"/>
          </a:xfrm>
          <a:custGeom>
            <a:rect b="b" l="l" r="r" t="t"/>
            <a:pathLst>
              <a:path extrusionOk="0" h="6858000" w="6832674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38" name="Google Shape;238;p12"/>
          <p:cNvSpPr txBox="1"/>
          <p:nvPr>
            <p:ph idx="1" type="body"/>
          </p:nvPr>
        </p:nvSpPr>
        <p:spPr>
          <a:xfrm>
            <a:off x="6558115" y="2469848"/>
            <a:ext cx="5476567" cy="3332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kawę rozpuszczalną,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herbatę,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l-PL" sz="2400"/>
              <a:t>kawę z ekspresu automatycznego, </a:t>
            </a:r>
            <a:endParaRPr/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None/>
            </a:pPr>
            <a:r>
              <a:rPr b="1" lang="pl-PL" sz="2400">
                <a:solidFill>
                  <a:srgbClr val="C00000"/>
                </a:solidFill>
              </a:rPr>
              <a:t>za dodatkową opłatą w wysokości 7 zł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3"/>
          <p:cNvSpPr txBox="1"/>
          <p:nvPr>
            <p:ph type="title"/>
          </p:nvPr>
        </p:nvSpPr>
        <p:spPr>
          <a:xfrm>
            <a:off x="838201" y="365125"/>
            <a:ext cx="5251316" cy="1807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b="1" lang="pl-PL">
                <a:solidFill>
                  <a:srgbClr val="002060"/>
                </a:solidFill>
              </a:rPr>
              <a:t>Uwaga!</a:t>
            </a:r>
            <a:endParaRPr/>
          </a:p>
        </p:txBody>
      </p:sp>
      <p:sp>
        <p:nvSpPr>
          <p:cNvPr id="244" name="Google Shape;244;p13"/>
          <p:cNvSpPr txBox="1"/>
          <p:nvPr>
            <p:ph idx="1" type="body"/>
          </p:nvPr>
        </p:nvSpPr>
        <p:spPr>
          <a:xfrm>
            <a:off x="1296642" y="2172430"/>
            <a:ext cx="4334434" cy="3359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l-PL" sz="2400"/>
              <a:t>Autokar posiada możliwość przechowywania leków wymagających ciągłego chłodzenia.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l-PL" sz="2400"/>
              <a:t>Osoby zażywające takie leki proszone są o ich podpisanie                   i przekazanie stewardesie                     w dniu wyjazdu. </a:t>
            </a:r>
            <a:endParaRPr/>
          </a:p>
        </p:txBody>
      </p:sp>
      <p:pic>
        <p:nvPicPr>
          <p:cNvPr descr="Farmaceutyczne laboratorium badawcze" id="245" name="Google Shape;245;p13"/>
          <p:cNvPicPr preferRelativeResize="0"/>
          <p:nvPr/>
        </p:nvPicPr>
        <p:blipFill rotWithShape="1">
          <a:blip r:embed="rId3">
            <a:alphaModFix/>
          </a:blip>
          <a:srcRect b="0" l="22809" r="11981" t="0"/>
          <a:stretch/>
        </p:blipFill>
        <p:spPr>
          <a:xfrm>
            <a:off x="6229215" y="10"/>
            <a:ext cx="5962785" cy="6857990"/>
          </a:xfrm>
          <a:custGeom>
            <a:rect b="b" l="l" r="r" t="t"/>
            <a:pathLst>
              <a:path extrusionOk="0" h="6858000" w="5962785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4"/>
          <p:cNvSpPr txBox="1"/>
          <p:nvPr>
            <p:ph type="title"/>
          </p:nvPr>
        </p:nvSpPr>
        <p:spPr>
          <a:xfrm>
            <a:off x="838200" y="675621"/>
            <a:ext cx="10515600" cy="5506757"/>
          </a:xfrm>
          <a:prstGeom prst="rect">
            <a:avLst/>
          </a:prstGeom>
          <a:solidFill>
            <a:schemeClr val="dk1">
              <a:alpha val="5019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b="1" lang="pl-PL" sz="8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Ruszamy!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"/>
          <p:cNvSpPr txBox="1"/>
          <p:nvPr>
            <p:ph type="title"/>
          </p:nvPr>
        </p:nvSpPr>
        <p:spPr>
          <a:xfrm>
            <a:off x="372024" y="867150"/>
            <a:ext cx="5454900" cy="13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1 (17.07.2026)</a:t>
            </a:r>
            <a:endParaRPr/>
          </a:p>
        </p:txBody>
      </p:sp>
      <p:sp>
        <p:nvSpPr>
          <p:cNvPr id="257" name="Google Shape;257;p15"/>
          <p:cNvSpPr txBox="1"/>
          <p:nvPr>
            <p:ph idx="1" type="body"/>
          </p:nvPr>
        </p:nvSpPr>
        <p:spPr>
          <a:xfrm>
            <a:off x="645458" y="2587625"/>
            <a:ext cx="4307541" cy="2077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Wyjazd o godzinie 3:30,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Zakwaterowanie w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Obiadokolacja,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Nocleg.</a:t>
            </a:r>
            <a:endParaRPr/>
          </a:p>
        </p:txBody>
      </p:sp>
      <p:pic>
        <p:nvPicPr>
          <p:cNvPr id="258" name="Google Shape;25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27058" y="0"/>
            <a:ext cx="63649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5"/>
          <p:cNvSpPr/>
          <p:nvPr/>
        </p:nvSpPr>
        <p:spPr>
          <a:xfrm>
            <a:off x="6960377" y="6594666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"/>
          <p:cNvSpPr txBox="1"/>
          <p:nvPr>
            <p:ph type="title"/>
          </p:nvPr>
        </p:nvSpPr>
        <p:spPr>
          <a:xfrm>
            <a:off x="1017500" y="412375"/>
            <a:ext cx="537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2 (18.07.2026)</a:t>
            </a:r>
            <a:endParaRPr/>
          </a:p>
        </p:txBody>
      </p:sp>
      <p:sp>
        <p:nvSpPr>
          <p:cNvPr id="265" name="Google Shape;265;p16"/>
          <p:cNvSpPr txBox="1"/>
          <p:nvPr>
            <p:ph idx="1" type="body"/>
          </p:nvPr>
        </p:nvSpPr>
        <p:spPr>
          <a:xfrm>
            <a:off x="730623" y="1737940"/>
            <a:ext cx="6015318" cy="444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Śniadanie,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Wykwaterowanie z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Przejazd do Włoch,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Przyjazd do Padwy,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Zwiedzanie miasta z przewodnikiem,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Przejazd do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Zakwaterowanie w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Obiadokolacja,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Nocleg. </a:t>
            </a:r>
            <a:endParaRPr/>
          </a:p>
        </p:txBody>
      </p:sp>
      <p:pic>
        <p:nvPicPr>
          <p:cNvPr descr="Brak dostępnego opisu zdjęcia." id="266" name="Google Shape;26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0400" y="0"/>
            <a:ext cx="5181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6"/>
          <p:cNvSpPr txBox="1"/>
          <p:nvPr/>
        </p:nvSpPr>
        <p:spPr>
          <a:xfrm>
            <a:off x="8014446" y="6606988"/>
            <a:ext cx="4177553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obrazu: Galeria prywatna</a:t>
            </a:r>
            <a:endParaRPr/>
          </a:p>
        </p:txBody>
      </p:sp>
      <p:sp>
        <p:nvSpPr>
          <p:cNvPr id="268" name="Google Shape;268;p16"/>
          <p:cNvSpPr/>
          <p:nvPr/>
        </p:nvSpPr>
        <p:spPr>
          <a:xfrm>
            <a:off x="7360025" y="819663"/>
            <a:ext cx="1918447" cy="510989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6"/>
          <p:cNvSpPr txBox="1"/>
          <p:nvPr/>
        </p:nvSpPr>
        <p:spPr>
          <a:xfrm>
            <a:off x="7620001" y="873842"/>
            <a:ext cx="13984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Padwa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ak dostępnego opisu zdjęcia." id="274" name="Google Shape;27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275" name="Google Shape;27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58298" y="152400"/>
            <a:ext cx="2618815" cy="34917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276" name="Google Shape;27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1661" y="3429000"/>
            <a:ext cx="2428315" cy="32377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277" name="Google Shape;27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34903" y="152400"/>
            <a:ext cx="2312894" cy="30838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278" name="Google Shape;278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839200" y="3765177"/>
            <a:ext cx="2205317" cy="2940423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7"/>
          <p:cNvSpPr txBox="1"/>
          <p:nvPr/>
        </p:nvSpPr>
        <p:spPr>
          <a:xfrm>
            <a:off x="89647" y="6596088"/>
            <a:ext cx="4177553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Galeria prywatna</a:t>
            </a:r>
            <a:endParaRPr/>
          </a:p>
        </p:txBody>
      </p:sp>
      <p:sp>
        <p:nvSpPr>
          <p:cNvPr id="280" name="Google Shape;280;p17"/>
          <p:cNvSpPr/>
          <p:nvPr/>
        </p:nvSpPr>
        <p:spPr>
          <a:xfrm>
            <a:off x="7476003" y="3173505"/>
            <a:ext cx="1918447" cy="663389"/>
          </a:xfrm>
          <a:prstGeom prst="roundRect">
            <a:avLst>
              <a:gd fmla="val 16667" name="adj"/>
            </a:avLst>
          </a:prstGeom>
          <a:solidFill>
            <a:srgbClr val="92D050"/>
          </a:solidFill>
          <a:ln cap="flat" cmpd="sng" w="1905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7"/>
          <p:cNvSpPr txBox="1"/>
          <p:nvPr/>
        </p:nvSpPr>
        <p:spPr>
          <a:xfrm>
            <a:off x="7735979" y="3304555"/>
            <a:ext cx="13984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Padwa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8"/>
          <p:cNvSpPr txBox="1"/>
          <p:nvPr>
            <p:ph type="title"/>
          </p:nvPr>
        </p:nvSpPr>
        <p:spPr>
          <a:xfrm>
            <a:off x="1089200" y="511600"/>
            <a:ext cx="5317800" cy="13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3 (19.07.2026)</a:t>
            </a:r>
            <a:endParaRPr/>
          </a:p>
        </p:txBody>
      </p:sp>
      <p:sp>
        <p:nvSpPr>
          <p:cNvPr id="287" name="Google Shape;287;p18"/>
          <p:cNvSpPr txBox="1"/>
          <p:nvPr>
            <p:ph idx="1" type="body"/>
          </p:nvPr>
        </p:nvSpPr>
        <p:spPr>
          <a:xfrm>
            <a:off x="510987" y="2058708"/>
            <a:ext cx="6454589" cy="37235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Śniadanie,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Wykwaterowanie z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Przejazd do Rzymu,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Zwiedzanie miasta z przewodnikiem,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Przejazd do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Zakwaterowanie w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Obiadokolacja,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Nocleg. </a:t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288" name="Google Shape;2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9694" y="0"/>
            <a:ext cx="50023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8"/>
          <p:cNvSpPr/>
          <p:nvPr/>
        </p:nvSpPr>
        <p:spPr>
          <a:xfrm>
            <a:off x="7360025" y="819663"/>
            <a:ext cx="1918447" cy="510989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8"/>
          <p:cNvSpPr txBox="1"/>
          <p:nvPr/>
        </p:nvSpPr>
        <p:spPr>
          <a:xfrm>
            <a:off x="7620001" y="873842"/>
            <a:ext cx="13984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Rzym</a:t>
            </a:r>
            <a:endParaRPr/>
          </a:p>
        </p:txBody>
      </p:sp>
      <p:sp>
        <p:nvSpPr>
          <p:cNvPr id="291" name="Google Shape;291;p18"/>
          <p:cNvSpPr/>
          <p:nvPr/>
        </p:nvSpPr>
        <p:spPr>
          <a:xfrm>
            <a:off x="6965576" y="6632435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raz" id="296" name="Google Shape;29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3483" y="3961853"/>
            <a:ext cx="3584200" cy="27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8500" y="100574"/>
            <a:ext cx="5071782" cy="6656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raz" id="298" name="Google Shape;29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138" y="968047"/>
            <a:ext cx="2836525" cy="2404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raz" id="299" name="Google Shape;299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83482" y="100573"/>
            <a:ext cx="3584201" cy="3727356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9"/>
          <p:cNvSpPr/>
          <p:nvPr/>
        </p:nvSpPr>
        <p:spPr>
          <a:xfrm>
            <a:off x="7157600" y="6594666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https://turystyka.wp.pl/rzym-10-darmowych-atrakcji-ktore-warto-zobaczyc-6043965658227841g, https://www.podrozepoeuropie.pl/koloseum-rzym/, galeria prywatna</a:t>
            </a:r>
            <a:endParaRPr/>
          </a:p>
        </p:txBody>
      </p:sp>
      <p:pic>
        <p:nvPicPr>
          <p:cNvPr descr="Widok na Koloseum ze stanowiska archeologicznego Forum Romanum" id="301" name="Google Shape;301;p19"/>
          <p:cNvPicPr preferRelativeResize="0"/>
          <p:nvPr/>
        </p:nvPicPr>
        <p:blipFill rotWithShape="1">
          <a:blip r:embed="rId7">
            <a:alphaModFix/>
          </a:blip>
          <a:srcRect b="0" l="9194" r="4991" t="0"/>
          <a:stretch/>
        </p:blipFill>
        <p:spPr>
          <a:xfrm>
            <a:off x="266138" y="3687577"/>
            <a:ext cx="2836525" cy="220223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9"/>
          <p:cNvSpPr/>
          <p:nvPr/>
        </p:nvSpPr>
        <p:spPr>
          <a:xfrm>
            <a:off x="2233848" y="3355882"/>
            <a:ext cx="1918447" cy="663389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 cap="flat" cmpd="sng" w="1905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9"/>
          <p:cNvSpPr txBox="1"/>
          <p:nvPr/>
        </p:nvSpPr>
        <p:spPr>
          <a:xfrm>
            <a:off x="2453024" y="3464731"/>
            <a:ext cx="13984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Rzym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"/>
          <p:cNvSpPr txBox="1"/>
          <p:nvPr>
            <p:ph type="title"/>
          </p:nvPr>
        </p:nvSpPr>
        <p:spPr>
          <a:xfrm>
            <a:off x="748553" y="5189552"/>
            <a:ext cx="10515600" cy="1325563"/>
          </a:xfrm>
          <a:prstGeom prst="rect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3137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b="1" lang="pl-PL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Organizator, Białystok </a:t>
            </a:r>
            <a:endParaRPr/>
          </a:p>
        </p:txBody>
      </p:sp>
      <p:pic>
        <p:nvPicPr>
          <p:cNvPr id="166" name="Google Shape;16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21143" y="513214"/>
            <a:ext cx="5370420" cy="4495022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0"/>
          <p:cNvSpPr txBox="1"/>
          <p:nvPr>
            <p:ph type="title"/>
          </p:nvPr>
        </p:nvSpPr>
        <p:spPr>
          <a:xfrm>
            <a:off x="318250" y="374100"/>
            <a:ext cx="5227800" cy="13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4 (20.07.2026)</a:t>
            </a:r>
            <a:endParaRPr/>
          </a:p>
        </p:txBody>
      </p:sp>
      <p:sp>
        <p:nvSpPr>
          <p:cNvPr id="309" name="Google Shape;309;p20"/>
          <p:cNvSpPr txBox="1"/>
          <p:nvPr>
            <p:ph idx="1" type="body"/>
          </p:nvPr>
        </p:nvSpPr>
        <p:spPr>
          <a:xfrm>
            <a:off x="412376" y="1631575"/>
            <a:ext cx="5683624" cy="45361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Śniadanie,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Wykwaterowanie z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Przejazd do Watykanu,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Msza Święta,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Zwiedzanie Watykanu z przewodnikiem,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Przejazd i pobyt na Monte Cassino,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Zakwaterowanie w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Obiadokolacja,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pl-PL" sz="2600"/>
              <a:t>Nocleg. </a:t>
            </a:r>
            <a:endParaRPr/>
          </a:p>
        </p:txBody>
      </p:sp>
      <p:pic>
        <p:nvPicPr>
          <p:cNvPr id="310" name="Google Shape;310;p20"/>
          <p:cNvPicPr preferRelativeResize="0"/>
          <p:nvPr/>
        </p:nvPicPr>
        <p:blipFill rotWithShape="1">
          <a:blip r:embed="rId3">
            <a:alphaModFix/>
          </a:blip>
          <a:srcRect b="0" l="36493" r="0" t="0"/>
          <a:stretch/>
        </p:blipFill>
        <p:spPr>
          <a:xfrm>
            <a:off x="5658971" y="0"/>
            <a:ext cx="653302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0"/>
          <p:cNvSpPr/>
          <p:nvPr/>
        </p:nvSpPr>
        <p:spPr>
          <a:xfrm>
            <a:off x="6960377" y="6594666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0"/>
          <p:cNvSpPr/>
          <p:nvPr/>
        </p:nvSpPr>
        <p:spPr>
          <a:xfrm>
            <a:off x="6001153" y="993571"/>
            <a:ext cx="1918447" cy="510989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0"/>
          <p:cNvSpPr txBox="1"/>
          <p:nvPr/>
        </p:nvSpPr>
        <p:spPr>
          <a:xfrm>
            <a:off x="6261129" y="1081968"/>
            <a:ext cx="13984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Watykan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ak dostępnego opisu zdjęcia." id="318" name="Google Shape;31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5658" y="89647"/>
            <a:ext cx="5921543" cy="37382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atykan" id="319" name="Google Shape;31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799" y="89647"/>
            <a:ext cx="5450541" cy="37382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atykan" id="320" name="Google Shape;320;p21"/>
          <p:cNvPicPr preferRelativeResize="0"/>
          <p:nvPr/>
        </p:nvPicPr>
        <p:blipFill rotWithShape="1">
          <a:blip r:embed="rId5">
            <a:alphaModFix/>
          </a:blip>
          <a:srcRect b="0" l="0" r="0" t="15178"/>
          <a:stretch/>
        </p:blipFill>
        <p:spPr>
          <a:xfrm>
            <a:off x="4038600" y="3899647"/>
            <a:ext cx="4114800" cy="2868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atykan" id="321" name="Google Shape;321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83388" y="3899647"/>
            <a:ext cx="3603813" cy="28687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atykan" id="322" name="Google Shape;32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4799" y="3899647"/>
            <a:ext cx="3603813" cy="286870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1"/>
          <p:cNvSpPr/>
          <p:nvPr/>
        </p:nvSpPr>
        <p:spPr>
          <a:xfrm>
            <a:off x="4901276" y="3558988"/>
            <a:ext cx="1918447" cy="537882"/>
          </a:xfrm>
          <a:prstGeom prst="roundRect">
            <a:avLst>
              <a:gd fmla="val 16667" name="adj"/>
            </a:avLst>
          </a:prstGeom>
          <a:solidFill>
            <a:srgbClr val="92D050"/>
          </a:solidFill>
          <a:ln cap="flat" cmpd="sng" w="1905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1"/>
          <p:cNvSpPr txBox="1"/>
          <p:nvPr/>
        </p:nvSpPr>
        <p:spPr>
          <a:xfrm>
            <a:off x="5161252" y="3627874"/>
            <a:ext cx="13984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Watykan</a:t>
            </a:r>
            <a:endParaRPr/>
          </a:p>
        </p:txBody>
      </p:sp>
      <p:sp>
        <p:nvSpPr>
          <p:cNvPr id="325" name="Google Shape;325;p21"/>
          <p:cNvSpPr/>
          <p:nvPr/>
        </p:nvSpPr>
        <p:spPr>
          <a:xfrm>
            <a:off x="6743702" y="6599075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Galeria prywatna, https://wszystkiestronyswiata.pl/watykan/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771" y="71717"/>
            <a:ext cx="4095907" cy="32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8771" y="3648633"/>
            <a:ext cx="4095907" cy="3101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50164" y="71718"/>
            <a:ext cx="7661153" cy="6678706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2"/>
          <p:cNvSpPr/>
          <p:nvPr/>
        </p:nvSpPr>
        <p:spPr>
          <a:xfrm>
            <a:off x="5459504" y="6581147"/>
            <a:ext cx="6651813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https://www.kierunekwlochy.pl/monte-cassino-oraz-miasto-cassino/ </a:t>
            </a:r>
            <a:endParaRPr/>
          </a:p>
        </p:txBody>
      </p:sp>
      <p:sp>
        <p:nvSpPr>
          <p:cNvPr id="334" name="Google Shape;334;p22"/>
          <p:cNvSpPr/>
          <p:nvPr/>
        </p:nvSpPr>
        <p:spPr>
          <a:xfrm>
            <a:off x="3249478" y="3182469"/>
            <a:ext cx="1918447" cy="663389"/>
          </a:xfrm>
          <a:prstGeom prst="roundRect">
            <a:avLst>
              <a:gd fmla="val 16667" name="adj"/>
            </a:avLst>
          </a:prstGeom>
          <a:solidFill>
            <a:srgbClr val="2F5496"/>
          </a:solidFill>
          <a:ln cap="flat" cmpd="sng" w="19050">
            <a:solidFill>
              <a:srgbClr val="2F549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2"/>
          <p:cNvSpPr txBox="1"/>
          <p:nvPr/>
        </p:nvSpPr>
        <p:spPr>
          <a:xfrm>
            <a:off x="3276664" y="3269518"/>
            <a:ext cx="186407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Monte Cassino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3"/>
          <p:cNvSpPr txBox="1"/>
          <p:nvPr>
            <p:ph type="title"/>
          </p:nvPr>
        </p:nvSpPr>
        <p:spPr>
          <a:xfrm>
            <a:off x="6754900" y="573000"/>
            <a:ext cx="5210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5 (21.07.2026)</a:t>
            </a:r>
            <a:endParaRPr/>
          </a:p>
        </p:txBody>
      </p:sp>
      <p:sp>
        <p:nvSpPr>
          <p:cNvPr id="341" name="Google Shape;341;p23"/>
          <p:cNvSpPr txBox="1"/>
          <p:nvPr>
            <p:ph idx="1" type="body"/>
          </p:nvPr>
        </p:nvSpPr>
        <p:spPr>
          <a:xfrm>
            <a:off x="6340691" y="2002633"/>
            <a:ext cx="6544236" cy="3510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1100"/>
              <a:t>Śniadanie,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1100"/>
              <a:t>Przejazd do Neapolu,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1100"/>
              <a:t>Msza Święta,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1100"/>
              <a:t>Zwiedzanie miasta z przewodnikiem,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1100"/>
              <a:t>Przejazd do Pompejów i pobyt,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1100"/>
              <a:t>Powrót do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1100"/>
              <a:t>Obiadokolacja,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1100"/>
              <a:t>Nocleg. </a:t>
            </a:r>
            <a:endParaRPr/>
          </a:p>
        </p:txBody>
      </p:sp>
      <p:pic>
        <p:nvPicPr>
          <p:cNvPr id="342" name="Google Shape;342;p23"/>
          <p:cNvPicPr preferRelativeResize="0"/>
          <p:nvPr/>
        </p:nvPicPr>
        <p:blipFill rotWithShape="1">
          <a:blip r:embed="rId3">
            <a:alphaModFix/>
          </a:blip>
          <a:srcRect b="0" l="0" r="0" t="18703"/>
          <a:stretch/>
        </p:blipFill>
        <p:spPr>
          <a:xfrm>
            <a:off x="0" y="0"/>
            <a:ext cx="623943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3"/>
          <p:cNvSpPr/>
          <p:nvPr/>
        </p:nvSpPr>
        <p:spPr>
          <a:xfrm>
            <a:off x="88124" y="6635080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3"/>
          <p:cNvSpPr/>
          <p:nvPr/>
        </p:nvSpPr>
        <p:spPr>
          <a:xfrm>
            <a:off x="1073120" y="1045770"/>
            <a:ext cx="1918447" cy="537882"/>
          </a:xfrm>
          <a:prstGeom prst="roundRect">
            <a:avLst>
              <a:gd fmla="val 16667" name="adj"/>
            </a:avLst>
          </a:prstGeom>
          <a:solidFill>
            <a:srgbClr val="C55A11"/>
          </a:solidFill>
          <a:ln cap="flat" cmpd="sng" w="1905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3"/>
          <p:cNvSpPr txBox="1"/>
          <p:nvPr/>
        </p:nvSpPr>
        <p:spPr>
          <a:xfrm>
            <a:off x="1333096" y="1114656"/>
            <a:ext cx="13984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Neapol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cdn.getyourguide.com/image/format=auto,fit=contain,gravity=auto,quality=60,width=1440,height=650,dpr=1/tour_img/020fac7c8d96d932e87fe8d399d31d0591d59e939b71dd1c46e1d6d20af44bbb.jpg" id="350" name="Google Shape;350;p24"/>
          <p:cNvPicPr preferRelativeResize="0"/>
          <p:nvPr/>
        </p:nvPicPr>
        <p:blipFill rotWithShape="1">
          <a:blip r:embed="rId3">
            <a:alphaModFix/>
          </a:blip>
          <a:srcRect b="6266" l="0" r="0" t="2715"/>
          <a:stretch/>
        </p:blipFill>
        <p:spPr>
          <a:xfrm>
            <a:off x="493058" y="91328"/>
            <a:ext cx="5199530" cy="35521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cdn.getyourguide.com/image/format=auto,fit=contain,gravity=auto,quality=60,width=1440,height=650,dpr=1/tour_img/c4a227f4f2059fbf1607537cbdda3636ce8a59266a25a3532c236bb2c6a831af.jpg" id="351" name="Google Shape;35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058" y="3792070"/>
            <a:ext cx="2228663" cy="2974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cdn.getyourguide.com/image/format=auto,fit=contain,gravity=auto,quality=60,width=1440,height=650,dpr=1/tour_img/802cc48700310278.jpeg" id="352" name="Google Shape;352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54290" y="3792070"/>
            <a:ext cx="4633913" cy="2974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cdn.getyourguide.com/image/format=auto,fit=contain,gravity=auto,quality=60,width=1440,height=650,dpr=1/tour_img/f118e698abc026ff.jpeg" id="353" name="Google Shape;353;p24"/>
          <p:cNvPicPr preferRelativeResize="0"/>
          <p:nvPr/>
        </p:nvPicPr>
        <p:blipFill rotWithShape="1">
          <a:blip r:embed="rId6">
            <a:alphaModFix/>
          </a:blip>
          <a:srcRect b="6148" l="0" r="0" t="0"/>
          <a:stretch/>
        </p:blipFill>
        <p:spPr>
          <a:xfrm>
            <a:off x="6033247" y="91328"/>
            <a:ext cx="5665694" cy="35521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cdn.getyourguide.com/image/format=auto,fit=contain,gravity=auto,quality=60,width=1440,height=650,dpr=1/tour_img/990481a0e4423596.jpeg" id="354" name="Google Shape;354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40602" y="3792069"/>
            <a:ext cx="3958339" cy="297460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4"/>
          <p:cNvSpPr/>
          <p:nvPr/>
        </p:nvSpPr>
        <p:spPr>
          <a:xfrm>
            <a:off x="4903694" y="3374581"/>
            <a:ext cx="1918447" cy="537882"/>
          </a:xfrm>
          <a:prstGeom prst="roundRect">
            <a:avLst>
              <a:gd fmla="val 16667" name="adj"/>
            </a:avLst>
          </a:prstGeom>
          <a:solidFill>
            <a:srgbClr val="92D050"/>
          </a:solidFill>
          <a:ln cap="flat" cmpd="sng" w="1905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4"/>
          <p:cNvSpPr txBox="1"/>
          <p:nvPr/>
        </p:nvSpPr>
        <p:spPr>
          <a:xfrm>
            <a:off x="4912950" y="3443467"/>
            <a:ext cx="186407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Pompeje</a:t>
            </a:r>
            <a:endParaRPr/>
          </a:p>
        </p:txBody>
      </p:sp>
      <p:sp>
        <p:nvSpPr>
          <p:cNvPr id="357" name="Google Shape;357;p24"/>
          <p:cNvSpPr/>
          <p:nvPr/>
        </p:nvSpPr>
        <p:spPr>
          <a:xfrm>
            <a:off x="8781863" y="6428116"/>
            <a:ext cx="291707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https://www.getyourguide.com/pl-pl/sanktuarium-matki-bozej-rozancowej-l164644/</a:t>
            </a:r>
            <a:r>
              <a:rPr lang="pl-PL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5"/>
          <p:cNvSpPr txBox="1"/>
          <p:nvPr>
            <p:ph type="title"/>
          </p:nvPr>
        </p:nvSpPr>
        <p:spPr>
          <a:xfrm>
            <a:off x="488575" y="253900"/>
            <a:ext cx="5088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6 (22.07.2026)</a:t>
            </a:r>
            <a:endParaRPr/>
          </a:p>
        </p:txBody>
      </p:sp>
      <p:sp>
        <p:nvSpPr>
          <p:cNvPr id="363" name="Google Shape;363;p25"/>
          <p:cNvSpPr txBox="1"/>
          <p:nvPr>
            <p:ph idx="1" type="body"/>
          </p:nvPr>
        </p:nvSpPr>
        <p:spPr>
          <a:xfrm>
            <a:off x="152398" y="1502429"/>
            <a:ext cx="6490448" cy="49431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Śniadanie,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Wykwaterowanie z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Przejazd do Monte Sant’ Angelo,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Indywidualne zwiedzanie,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Przejazd do San Giovanni Rotondo,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Zwiedzanie miasta z przewodnikiem,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Msza Święta,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Zakwaterowanie w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Obiadokolacja,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3000"/>
              <a:t>Nocleg. </a:t>
            </a:r>
            <a:endParaRPr/>
          </a:p>
        </p:txBody>
      </p:sp>
      <p:pic>
        <p:nvPicPr>
          <p:cNvPr descr="U św. Michała Archanioła. Z wizytą w Monte Sant'Angelo - Lente Magazyn  śródziemnomorski" id="364" name="Google Shape;364;p25"/>
          <p:cNvPicPr preferRelativeResize="0"/>
          <p:nvPr/>
        </p:nvPicPr>
        <p:blipFill rotWithShape="1">
          <a:blip r:embed="rId3">
            <a:alphaModFix/>
          </a:blip>
          <a:srcRect b="0" l="13767" r="20082" t="0"/>
          <a:stretch/>
        </p:blipFill>
        <p:spPr>
          <a:xfrm>
            <a:off x="5809129" y="0"/>
            <a:ext cx="65532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25"/>
          <p:cNvSpPr txBox="1"/>
          <p:nvPr/>
        </p:nvSpPr>
        <p:spPr>
          <a:xfrm>
            <a:off x="8525433" y="6591719"/>
            <a:ext cx="3765177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Źródło: https://lente-magazyn.com/u-sw-michala-archaniola-z-wizyta-w-monte-santangelo/</a:t>
            </a:r>
            <a:endParaRPr/>
          </a:p>
        </p:txBody>
      </p:sp>
      <p:sp>
        <p:nvSpPr>
          <p:cNvPr id="366" name="Google Shape;366;p25"/>
          <p:cNvSpPr/>
          <p:nvPr/>
        </p:nvSpPr>
        <p:spPr>
          <a:xfrm>
            <a:off x="5943599" y="340660"/>
            <a:ext cx="2357426" cy="556654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25"/>
          <p:cNvSpPr txBox="1"/>
          <p:nvPr/>
        </p:nvSpPr>
        <p:spPr>
          <a:xfrm>
            <a:off x="5943599" y="418932"/>
            <a:ext cx="235742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Monte Sant’ Angelo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41" y="80682"/>
            <a:ext cx="5074023" cy="6678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9057" y="80682"/>
            <a:ext cx="4326965" cy="3245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374" name="Google Shape;37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74515" y="304800"/>
            <a:ext cx="2247153" cy="16853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375" name="Google Shape;375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74515" y="2431676"/>
            <a:ext cx="2247153" cy="17884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376" name="Google Shape;37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19057" y="3420034"/>
            <a:ext cx="4326965" cy="33393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377" name="Google Shape;377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74515" y="4580965"/>
            <a:ext cx="2247153" cy="187586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26"/>
          <p:cNvSpPr txBox="1"/>
          <p:nvPr/>
        </p:nvSpPr>
        <p:spPr>
          <a:xfrm>
            <a:off x="7844115" y="6287553"/>
            <a:ext cx="4177553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obrazu: Galeria prywatna</a:t>
            </a:r>
            <a:endParaRPr/>
          </a:p>
        </p:txBody>
      </p:sp>
      <p:sp>
        <p:nvSpPr>
          <p:cNvPr id="379" name="Google Shape;379;p26"/>
          <p:cNvSpPr/>
          <p:nvPr/>
        </p:nvSpPr>
        <p:spPr>
          <a:xfrm>
            <a:off x="3926541" y="2940425"/>
            <a:ext cx="2680447" cy="806822"/>
          </a:xfrm>
          <a:prstGeom prst="roundRect">
            <a:avLst>
              <a:gd fmla="val 16667" name="adj"/>
            </a:avLst>
          </a:prstGeom>
          <a:solidFill>
            <a:srgbClr val="548135"/>
          </a:solidFill>
          <a:ln cap="flat" cmpd="sng" w="1905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6"/>
          <p:cNvSpPr txBox="1"/>
          <p:nvPr/>
        </p:nvSpPr>
        <p:spPr>
          <a:xfrm>
            <a:off x="3841522" y="3125850"/>
            <a:ext cx="28504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San Giovanni Rotondo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7"/>
          <p:cNvSpPr txBox="1"/>
          <p:nvPr>
            <p:ph type="title"/>
          </p:nvPr>
        </p:nvSpPr>
        <p:spPr>
          <a:xfrm>
            <a:off x="5910375" y="438525"/>
            <a:ext cx="51435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7 (23.07.2026)</a:t>
            </a:r>
            <a:endParaRPr/>
          </a:p>
        </p:txBody>
      </p:sp>
      <p:sp>
        <p:nvSpPr>
          <p:cNvPr id="386" name="Google Shape;386;p27"/>
          <p:cNvSpPr txBox="1"/>
          <p:nvPr>
            <p:ph idx="1" type="body"/>
          </p:nvPr>
        </p:nvSpPr>
        <p:spPr>
          <a:xfrm>
            <a:off x="5471114" y="2029527"/>
            <a:ext cx="6544236" cy="3510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Śniadanie,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Przejazd na plażę,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Czas wolny na plażowanie,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Przejazd do hotelu w okolicach Asyżu,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Zakwaterowanie w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Obiadokolacja,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Nocleg. </a:t>
            </a:r>
            <a:endParaRPr/>
          </a:p>
        </p:txBody>
      </p:sp>
      <p:sp>
        <p:nvSpPr>
          <p:cNvPr id="387" name="Google Shape;387;p27"/>
          <p:cNvSpPr/>
          <p:nvPr/>
        </p:nvSpPr>
        <p:spPr>
          <a:xfrm>
            <a:off x="88124" y="6635080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7602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27"/>
          <p:cNvSpPr/>
          <p:nvPr/>
        </p:nvSpPr>
        <p:spPr>
          <a:xfrm>
            <a:off x="88123" y="6630906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8"/>
          <p:cNvSpPr txBox="1"/>
          <p:nvPr>
            <p:ph type="title"/>
          </p:nvPr>
        </p:nvSpPr>
        <p:spPr>
          <a:xfrm>
            <a:off x="6555850" y="481950"/>
            <a:ext cx="5472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8 (24.07.2026)</a:t>
            </a:r>
            <a:endParaRPr/>
          </a:p>
        </p:txBody>
      </p:sp>
      <p:sp>
        <p:nvSpPr>
          <p:cNvPr id="395" name="Google Shape;395;p28"/>
          <p:cNvSpPr txBox="1"/>
          <p:nvPr>
            <p:ph idx="1" type="body"/>
          </p:nvPr>
        </p:nvSpPr>
        <p:spPr>
          <a:xfrm>
            <a:off x="6257364" y="1673669"/>
            <a:ext cx="6544236" cy="3510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Śniadanie,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Wykwaterowanie z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Przejazd do Asyżu,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Zwiedzanie miasta z przewodnikiem,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Czas wolny,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Przejazd do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Zakwaterowanie w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Obiadokolacja,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Nocleg. </a:t>
            </a:r>
            <a:endParaRPr/>
          </a:p>
        </p:txBody>
      </p:sp>
      <p:sp>
        <p:nvSpPr>
          <p:cNvPr id="396" name="Google Shape;396;p28"/>
          <p:cNvSpPr/>
          <p:nvPr/>
        </p:nvSpPr>
        <p:spPr>
          <a:xfrm>
            <a:off x="88124" y="6635080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8"/>
          <p:cNvSpPr/>
          <p:nvPr/>
        </p:nvSpPr>
        <p:spPr>
          <a:xfrm>
            <a:off x="88123" y="6630906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rak dostępnego opisu zdjęcia." id="398" name="Google Shape;398;p28"/>
          <p:cNvPicPr preferRelativeResize="0"/>
          <p:nvPr/>
        </p:nvPicPr>
        <p:blipFill rotWithShape="1">
          <a:blip r:embed="rId3">
            <a:alphaModFix/>
          </a:blip>
          <a:srcRect b="0" l="31961" r="2157" t="0"/>
          <a:stretch/>
        </p:blipFill>
        <p:spPr>
          <a:xfrm>
            <a:off x="0" y="0"/>
            <a:ext cx="602428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28"/>
          <p:cNvSpPr txBox="1"/>
          <p:nvPr/>
        </p:nvSpPr>
        <p:spPr>
          <a:xfrm>
            <a:off x="88122" y="6626732"/>
            <a:ext cx="4177553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obrazu: Galeria prywatna</a:t>
            </a:r>
            <a:endParaRPr/>
          </a:p>
        </p:txBody>
      </p:sp>
      <p:sp>
        <p:nvSpPr>
          <p:cNvPr id="400" name="Google Shape;400;p28"/>
          <p:cNvSpPr/>
          <p:nvPr/>
        </p:nvSpPr>
        <p:spPr>
          <a:xfrm>
            <a:off x="3896086" y="606844"/>
            <a:ext cx="1918447" cy="53788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313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8"/>
          <p:cNvSpPr txBox="1"/>
          <p:nvPr/>
        </p:nvSpPr>
        <p:spPr>
          <a:xfrm>
            <a:off x="3439580" y="675730"/>
            <a:ext cx="28504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Asyż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ak dostępnego opisu zdjęcia." id="406" name="Google Shape;40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40" y="80682"/>
            <a:ext cx="7584141" cy="66518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407" name="Google Shape;40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81365" y="80682"/>
            <a:ext cx="4204448" cy="2707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k dostępnego opisu zdjęcia." id="408" name="Google Shape;408;p29"/>
          <p:cNvPicPr preferRelativeResize="0"/>
          <p:nvPr/>
        </p:nvPicPr>
        <p:blipFill rotWithShape="1">
          <a:blip r:embed="rId5">
            <a:alphaModFix/>
          </a:blip>
          <a:srcRect b="8497" l="0" r="0" t="27712"/>
          <a:stretch/>
        </p:blipFill>
        <p:spPr>
          <a:xfrm>
            <a:off x="7781365" y="2911990"/>
            <a:ext cx="4204448" cy="3820503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29"/>
          <p:cNvSpPr txBox="1"/>
          <p:nvPr/>
        </p:nvSpPr>
        <p:spPr>
          <a:xfrm>
            <a:off x="7794812" y="6563216"/>
            <a:ext cx="4177553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obrazu: Galeria prywatna</a:t>
            </a:r>
            <a:endParaRPr/>
          </a:p>
        </p:txBody>
      </p:sp>
      <p:sp>
        <p:nvSpPr>
          <p:cNvPr id="410" name="Google Shape;410;p29"/>
          <p:cNvSpPr/>
          <p:nvPr/>
        </p:nvSpPr>
        <p:spPr>
          <a:xfrm>
            <a:off x="6835588" y="2581066"/>
            <a:ext cx="1918447" cy="53788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FAFAF"/>
              </a:gs>
              <a:gs pos="50000">
                <a:schemeClr val="accent3"/>
              </a:gs>
              <a:gs pos="100000">
                <a:srgbClr val="919191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313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29"/>
          <p:cNvSpPr txBox="1"/>
          <p:nvPr/>
        </p:nvSpPr>
        <p:spPr>
          <a:xfrm>
            <a:off x="6369569" y="2649952"/>
            <a:ext cx="28504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Asyż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we dowody osobiste" id="171" name="Google Shape;17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479" y="713805"/>
            <a:ext cx="4428997" cy="557106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"/>
          <p:cNvSpPr/>
          <p:nvPr/>
        </p:nvSpPr>
        <p:spPr>
          <a:xfrm>
            <a:off x="6643061" y="617426"/>
            <a:ext cx="382534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5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Dokumenty</a:t>
            </a:r>
            <a:endParaRPr/>
          </a:p>
        </p:txBody>
      </p:sp>
      <p:sp>
        <p:nvSpPr>
          <p:cNvPr id="173" name="Google Shape;173;p3"/>
          <p:cNvSpPr txBox="1"/>
          <p:nvPr/>
        </p:nvSpPr>
        <p:spPr>
          <a:xfrm>
            <a:off x="5236676" y="1868129"/>
            <a:ext cx="5987845" cy="3508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UWAGA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Dokument to dowód osobisty lub paszport. </a:t>
            </a:r>
            <a:endParaRPr/>
          </a:p>
          <a:p>
            <a:pPr indent="-1333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Dokument musi być ważny minimum do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 stycznia 2027 roku</a:t>
            </a: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333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 może być to dokument zgłoszony wcześniej jako zgubiony lub skradziony.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0"/>
          <p:cNvSpPr txBox="1"/>
          <p:nvPr>
            <p:ph type="title"/>
          </p:nvPr>
        </p:nvSpPr>
        <p:spPr>
          <a:xfrm>
            <a:off x="441511" y="535921"/>
            <a:ext cx="50067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l-PL"/>
              <a:t>Dzień 9 (25.07.2026)</a:t>
            </a:r>
            <a:endParaRPr/>
          </a:p>
        </p:txBody>
      </p:sp>
      <p:sp>
        <p:nvSpPr>
          <p:cNvPr id="417" name="Google Shape;417;p30"/>
          <p:cNvSpPr txBox="1"/>
          <p:nvPr>
            <p:ph idx="1" type="body"/>
          </p:nvPr>
        </p:nvSpPr>
        <p:spPr>
          <a:xfrm>
            <a:off x="116540" y="2167964"/>
            <a:ext cx="5244354" cy="3219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Śniadanie,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Wykwaterowanie z hotelu,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Przejazd do Polski,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Przyjazd do Księżyna w godzinach późnowieczornych/nocnych,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Zakończenie pielgrzymki.</a:t>
            </a:r>
            <a:endParaRPr/>
          </a:p>
        </p:txBody>
      </p:sp>
      <p:pic>
        <p:nvPicPr>
          <p:cNvPr id="418" name="Google Shape;418;p30"/>
          <p:cNvPicPr preferRelativeResize="0"/>
          <p:nvPr/>
        </p:nvPicPr>
        <p:blipFill rotWithShape="1">
          <a:blip r:embed="rId3">
            <a:alphaModFix/>
          </a:blip>
          <a:srcRect b="0" l="16921" r="13278" t="0"/>
          <a:stretch/>
        </p:blipFill>
        <p:spPr>
          <a:xfrm>
            <a:off x="5549153" y="0"/>
            <a:ext cx="6642847" cy="685019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0"/>
          <p:cNvSpPr/>
          <p:nvPr/>
        </p:nvSpPr>
        <p:spPr>
          <a:xfrm>
            <a:off x="6981982" y="6612976"/>
            <a:ext cx="514349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Źródło obrazów: Pixels</a:t>
            </a:r>
            <a:endParaRPr sz="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31"/>
          <p:cNvSpPr txBox="1"/>
          <p:nvPr/>
        </p:nvSpPr>
        <p:spPr>
          <a:xfrm>
            <a:off x="0" y="6858000"/>
            <a:ext cx="12192000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9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 zdjęcie</a:t>
            </a:r>
            <a:r>
              <a:rPr lang="pl-PL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autor: Nieznany autor, licencja: </a:t>
            </a:r>
            <a:r>
              <a:rPr lang="pl-PL" sz="9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31"/>
          <p:cNvSpPr txBox="1"/>
          <p:nvPr>
            <p:ph type="title"/>
          </p:nvPr>
        </p:nvSpPr>
        <p:spPr>
          <a:xfrm>
            <a:off x="838200" y="1728974"/>
            <a:ext cx="10515600" cy="3400051"/>
          </a:xfrm>
          <a:prstGeom prst="rect">
            <a:avLst/>
          </a:prstGeom>
          <a:solidFill>
            <a:schemeClr val="dk1">
              <a:alpha val="5019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b="1" lang="pl-PL" sz="8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Pytania ?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g3976941d68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g3976941d682_0_0"/>
          <p:cNvSpPr txBox="1"/>
          <p:nvPr/>
        </p:nvSpPr>
        <p:spPr>
          <a:xfrm>
            <a:off x="0" y="6858000"/>
            <a:ext cx="121920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9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 zdjęcie</a:t>
            </a:r>
            <a:r>
              <a:rPr lang="pl-PL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autor: Nieznany autor, licencja: </a:t>
            </a:r>
            <a:r>
              <a:rPr lang="pl-PL" sz="9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g3976941d682_0_0"/>
          <p:cNvSpPr txBox="1"/>
          <p:nvPr>
            <p:ph type="title"/>
          </p:nvPr>
        </p:nvSpPr>
        <p:spPr>
          <a:xfrm>
            <a:off x="838200" y="1728974"/>
            <a:ext cx="10515600" cy="3400200"/>
          </a:xfrm>
          <a:prstGeom prst="rect">
            <a:avLst/>
          </a:prstGeom>
          <a:solidFill>
            <a:schemeClr val="dk1">
              <a:alpha val="5019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b="1" lang="pl-PL" sz="5500">
                <a:solidFill>
                  <a:schemeClr val="lt1"/>
                </a:solidFill>
              </a:rPr>
              <a:t>Uwaga:</a:t>
            </a:r>
            <a:endParaRPr b="1" sz="55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b="1" lang="pl-PL" sz="4000">
                <a:solidFill>
                  <a:schemeClr val="lt1"/>
                </a:solidFill>
              </a:rPr>
              <a:t>W związku ze wzrostem cen paliw przewidujemy dopłatę paliwową w wysokości do maksymalnie 100 zł/ osoba. Płatne w autokarze.</a:t>
            </a:r>
            <a:endParaRPr b="1" sz="4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32"/>
          <p:cNvSpPr txBox="1"/>
          <p:nvPr>
            <p:ph type="title"/>
          </p:nvPr>
        </p:nvSpPr>
        <p:spPr>
          <a:xfrm>
            <a:off x="838200" y="365125"/>
            <a:ext cx="10515600" cy="5802593"/>
          </a:xfrm>
          <a:prstGeom prst="rect">
            <a:avLst/>
          </a:prstGeom>
          <a:solidFill>
            <a:schemeClr val="dk1">
              <a:alpha val="5019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b="1" lang="pl-PL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Dziękujemy! </a:t>
            </a:r>
            <a:br>
              <a:rPr b="1" lang="pl-PL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pl-PL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 zobaczenia w dniu 17.07.2026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"/>
          <p:cNvSpPr txBox="1"/>
          <p:nvPr>
            <p:ph type="title"/>
          </p:nvPr>
        </p:nvSpPr>
        <p:spPr>
          <a:xfrm>
            <a:off x="6768353" y="607172"/>
            <a:ext cx="5132294" cy="4798546"/>
          </a:xfrm>
          <a:prstGeom prst="rect">
            <a:avLst/>
          </a:prstGeom>
          <a:solidFill>
            <a:schemeClr val="accent6">
              <a:alpha val="5019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pl-PL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Karta EKUZ</a:t>
            </a:r>
            <a:br>
              <a:rPr b="1" lang="pl-PL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pl-PL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 to jest?</a:t>
            </a:r>
            <a:br>
              <a:rPr b="1" lang="pl-PL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pl-PL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Jak ją uzyskać?</a:t>
            </a:r>
            <a:endParaRPr/>
          </a:p>
        </p:txBody>
      </p:sp>
      <p:pic>
        <p:nvPicPr>
          <p:cNvPr descr="Europejska Karta Ubezpieczenia Zdrowotnego (EKUZ) | Grupa Medyczna  Vertimed+ NFZ Ursynów" id="179" name="Google Shape;17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611" y="107576"/>
            <a:ext cx="7088177" cy="675042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"/>
          <p:cNvSpPr txBox="1"/>
          <p:nvPr/>
        </p:nvSpPr>
        <p:spPr>
          <a:xfrm>
            <a:off x="0" y="6581147"/>
            <a:ext cx="4854388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Źródło: https://vertimed.pl/aktualnosci/europejska-karta-ubezpieczenia-zdrowotnego-ekuz/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soba pakująca przedmioty do introsji" id="185" name="Google Shape;185;p5"/>
          <p:cNvPicPr preferRelativeResize="0"/>
          <p:nvPr/>
        </p:nvPicPr>
        <p:blipFill rotWithShape="1">
          <a:blip r:embed="rId3">
            <a:alphaModFix/>
          </a:blip>
          <a:srcRect b="-1" l="29462" r="11272" t="0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5"/>
          <p:cNvSpPr/>
          <p:nvPr/>
        </p:nvSpPr>
        <p:spPr>
          <a:xfrm>
            <a:off x="761801" y="328512"/>
            <a:ext cx="4778387" cy="16289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5400">
                <a:solidFill>
                  <a:srgbClr val="50637E"/>
                </a:solidFill>
                <a:latin typeface="Calibri"/>
                <a:ea typeface="Calibri"/>
                <a:cs typeface="Calibri"/>
                <a:sym typeface="Calibri"/>
              </a:rPr>
              <a:t>Bagaże</a:t>
            </a:r>
            <a:endParaRPr b="1" sz="5400" cap="none">
              <a:solidFill>
                <a:srgbClr val="50637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5"/>
          <p:cNvSpPr txBox="1"/>
          <p:nvPr/>
        </p:nvSpPr>
        <p:spPr>
          <a:xfrm>
            <a:off x="14503" y="2182212"/>
            <a:ext cx="6272981" cy="3374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Maksymalna waga na osobę: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lang="pl-PL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 kg bagaż główny!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lang="pl-PL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kg bagaż podręczny!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/>
          <p:nvPr>
            <p:ph type="title"/>
          </p:nvPr>
        </p:nvSpPr>
        <p:spPr>
          <a:xfrm>
            <a:off x="6163461" y="-76841"/>
            <a:ext cx="5780544" cy="20461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b="1" lang="pl-PL" sz="4000">
                <a:solidFill>
                  <a:srgbClr val="002060"/>
                </a:solidFill>
              </a:rPr>
              <a:t>Warto ze sobą zabrać:</a:t>
            </a:r>
            <a:endParaRPr/>
          </a:p>
        </p:txBody>
      </p:sp>
      <p:pic>
        <p:nvPicPr>
          <p:cNvPr descr="Białe buty sportowe na niebieskim tle" id="193" name="Google Shape;193;p6"/>
          <p:cNvPicPr preferRelativeResize="0"/>
          <p:nvPr/>
        </p:nvPicPr>
        <p:blipFill rotWithShape="1">
          <a:blip r:embed="rId3">
            <a:alphaModFix/>
          </a:blip>
          <a:srcRect b="0" l="6597" r="4494" t="0"/>
          <a:stretch/>
        </p:blipFill>
        <p:spPr>
          <a:xfrm>
            <a:off x="2" y="1587"/>
            <a:ext cx="6095999" cy="6856413"/>
          </a:xfrm>
          <a:custGeom>
            <a:rect b="b" l="l" r="r" t="t"/>
            <a:pathLst>
              <a:path extrusionOk="0" h="6856413" w="6649908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94" name="Google Shape;194;p6"/>
          <p:cNvSpPr txBox="1"/>
          <p:nvPr>
            <p:ph idx="1" type="body"/>
          </p:nvPr>
        </p:nvSpPr>
        <p:spPr>
          <a:xfrm>
            <a:off x="6407902" y="2437632"/>
            <a:ext cx="5291663" cy="37528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/>
              <a:t>nakrycie głowy,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/>
              <a:t>wygodne obuwie,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/>
              <a:t>godny strój do uczestnictwa we Mszach Świętych,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/>
              <a:t>krem z filtrem, 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/>
              <a:t>odzież przeciwdeszczową.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"/>
          <p:cNvSpPr txBox="1"/>
          <p:nvPr>
            <p:ph type="title"/>
          </p:nvPr>
        </p:nvSpPr>
        <p:spPr>
          <a:xfrm>
            <a:off x="6096000" y="-1045225"/>
            <a:ext cx="6096000" cy="375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637E"/>
              </a:buClr>
              <a:buSzPts val="5400"/>
              <a:buFont typeface="Calibri"/>
              <a:buNone/>
            </a:pPr>
            <a:r>
              <a:rPr b="1" lang="pl-PL" sz="5400">
                <a:solidFill>
                  <a:srgbClr val="50637E"/>
                </a:solidFill>
              </a:rPr>
              <a:t>Waluta we Włoszech </a:t>
            </a:r>
            <a:endParaRPr/>
          </a:p>
        </p:txBody>
      </p:sp>
      <p:pic>
        <p:nvPicPr>
          <p:cNvPr descr="Pieniądze i paszport" id="200" name="Google Shape;200;p7"/>
          <p:cNvPicPr preferRelativeResize="0"/>
          <p:nvPr/>
        </p:nvPicPr>
        <p:blipFill rotWithShape="1">
          <a:blip r:embed="rId3">
            <a:alphaModFix/>
          </a:blip>
          <a:srcRect b="1" l="37388" r="15268" t="0"/>
          <a:stretch/>
        </p:blipFill>
        <p:spPr>
          <a:xfrm>
            <a:off x="2" y="1587"/>
            <a:ext cx="6095999" cy="6856413"/>
          </a:xfrm>
          <a:custGeom>
            <a:rect b="b" l="l" r="r" t="t"/>
            <a:pathLst>
              <a:path extrusionOk="0" h="6856413" w="6649908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01" name="Google Shape;201;p7"/>
          <p:cNvSpPr txBox="1"/>
          <p:nvPr>
            <p:ph idx="1" type="body"/>
          </p:nvPr>
        </p:nvSpPr>
        <p:spPr>
          <a:xfrm>
            <a:off x="6446870" y="2943365"/>
            <a:ext cx="5291663" cy="9712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9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</a:pPr>
            <a:r>
              <a:rPr b="1" lang="pl-PL" sz="4400"/>
              <a:t>euro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"/>
          <p:cNvSpPr txBox="1"/>
          <p:nvPr>
            <p:ph type="title"/>
          </p:nvPr>
        </p:nvSpPr>
        <p:spPr>
          <a:xfrm>
            <a:off x="7631933" y="365125"/>
            <a:ext cx="3952071" cy="5530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Calibri"/>
              <a:buNone/>
            </a:pPr>
            <a:r>
              <a:rPr b="1" lang="pl-PL" sz="4800">
                <a:solidFill>
                  <a:srgbClr val="002060"/>
                </a:solidFill>
              </a:rPr>
              <a:t>Oprowadzanie z systemem Tour Guide</a:t>
            </a:r>
            <a:endParaRPr/>
          </a:p>
        </p:txBody>
      </p:sp>
      <p:pic>
        <p:nvPicPr>
          <p:cNvPr descr="Zestaw tour guide system Okayo WT-300 G-2 - LUKA TOUR GUIDE" id="207" name="Google Shape;207;p8"/>
          <p:cNvPicPr preferRelativeResize="0"/>
          <p:nvPr/>
        </p:nvPicPr>
        <p:blipFill rotWithShape="1">
          <a:blip r:embed="rId3">
            <a:alphaModFix/>
          </a:blip>
          <a:srcRect b="-2" l="0" r="-2" t="4599"/>
          <a:stretch/>
        </p:blipFill>
        <p:spPr>
          <a:xfrm>
            <a:off x="20" y="10"/>
            <a:ext cx="7188573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8"/>
          <p:cNvSpPr txBox="1"/>
          <p:nvPr/>
        </p:nvSpPr>
        <p:spPr>
          <a:xfrm>
            <a:off x="98323" y="6642546"/>
            <a:ext cx="528975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Źródło obrazu: https://lukatourguide.pl/portfolio-item/zestaw-tour-guide-system-okayo-wt-300/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utokary-wynajem.pl/media/2_9anBd4r.jpg.2288x1384_q85_crop-smart.jpg" id="213" name="Google Shape;21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953" y="303307"/>
            <a:ext cx="5576047" cy="37173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autokary-wynajem.pl/media/1_wGCdmKy.jpg.2288x1384_q85_crop-smart.jpg" id="214" name="Google Shape;21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355" y="303307"/>
            <a:ext cx="4814047" cy="3196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autokary-wynajem.pl/media/Untitled_design14.png.2288x1384_q85_crop-smart.png" id="215" name="Google Shape;215;p9"/>
          <p:cNvPicPr preferRelativeResize="0"/>
          <p:nvPr/>
        </p:nvPicPr>
        <p:blipFill rotWithShape="1">
          <a:blip r:embed="rId5">
            <a:alphaModFix/>
          </a:blip>
          <a:srcRect b="8366" l="23943" r="0" t="0"/>
          <a:stretch/>
        </p:blipFill>
        <p:spPr>
          <a:xfrm>
            <a:off x="6571131" y="3713277"/>
            <a:ext cx="3677099" cy="29534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autokary-wynajem.pl/media/5_b3uymtk.jpg.2288x1384_q85_crop-smart.jpg" id="216" name="Google Shape;216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77720" y="4110318"/>
            <a:ext cx="3834653" cy="2556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2026-04-03T09:25:23Z</dcterms:created>
  <dc:creator>user</dc:creator>
</cp:coreProperties>
</file>